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136_3BFD3A3C.xml" ContentType="application/vnd.ms-powerpoint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3" r:id="rId5"/>
    <p:sldMasterId id="2147483696" r:id="rId6"/>
  </p:sldMasterIdLst>
  <p:notesMasterIdLst>
    <p:notesMasterId r:id="rId31"/>
  </p:notesMasterIdLst>
  <p:handoutMasterIdLst>
    <p:handoutMasterId r:id="rId32"/>
  </p:handoutMasterIdLst>
  <p:sldIdLst>
    <p:sldId id="256" r:id="rId7"/>
    <p:sldId id="261" r:id="rId8"/>
    <p:sldId id="257" r:id="rId9"/>
    <p:sldId id="2290" r:id="rId10"/>
    <p:sldId id="272" r:id="rId11"/>
    <p:sldId id="259" r:id="rId12"/>
    <p:sldId id="310" r:id="rId13"/>
    <p:sldId id="311" r:id="rId14"/>
    <p:sldId id="312" r:id="rId15"/>
    <p:sldId id="314" r:id="rId16"/>
    <p:sldId id="316" r:id="rId17"/>
    <p:sldId id="304" r:id="rId18"/>
    <p:sldId id="303" r:id="rId19"/>
    <p:sldId id="317" r:id="rId20"/>
    <p:sldId id="318" r:id="rId21"/>
    <p:sldId id="319" r:id="rId22"/>
    <p:sldId id="291" r:id="rId23"/>
    <p:sldId id="320" r:id="rId24"/>
    <p:sldId id="2281" r:id="rId25"/>
    <p:sldId id="302" r:id="rId26"/>
    <p:sldId id="321" r:id="rId27"/>
    <p:sldId id="322" r:id="rId28"/>
    <p:sldId id="296" r:id="rId29"/>
    <p:sldId id="267" r:id="rId3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E091861-849A-D9E0-153C-6BFE2F9D1FE1}" name="Lillian Burke" initials="LB" userId="S::lburke@tomcosystems.com::a05f98af-26e4-4140-ab50-dfd1ebef950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3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omments/modernComment_136_3BFD3A3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450A1B6-2733-4A62-975F-FDC210B3A827}" authorId="{3E091861-849A-D9E0-153C-6BFE2F9D1FE1}" created="2024-03-01T16:48:02.659">
    <pc:sldMkLst xmlns:pc="http://schemas.microsoft.com/office/powerpoint/2013/main/command">
      <pc:docMk/>
      <pc:sldMk cId="1006451260" sldId="310"/>
    </pc:sldMkLst>
    <p188:txBody>
      <a:bodyPr/>
      <a:lstStyle/>
      <a:p>
        <a:r>
          <a:rPr lang="en-US"/>
          <a:t>Waiting on karthik to update tank with c series
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012F1E-28DC-41FD-9257-07C5DCD8321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A5A0A24-2C2A-4AC5-AEB4-EB3747FE81D7}">
      <dgm:prSet/>
      <dgm:spPr/>
      <dgm:t>
        <a:bodyPr/>
        <a:lstStyle/>
        <a:p>
          <a:r>
            <a:rPr lang="en-US"/>
            <a:t>Carbon Dioxide is a gas at normal atmospheric temperature and pressure. </a:t>
          </a:r>
        </a:p>
      </dgm:t>
    </dgm:pt>
    <dgm:pt modelId="{68742DEC-C567-4098-BB3F-FD29834E1663}" type="parTrans" cxnId="{E4A7E67D-22A7-441C-A0F0-D56486B228AC}">
      <dgm:prSet/>
      <dgm:spPr/>
      <dgm:t>
        <a:bodyPr/>
        <a:lstStyle/>
        <a:p>
          <a:endParaRPr lang="en-US"/>
        </a:p>
      </dgm:t>
    </dgm:pt>
    <dgm:pt modelId="{78875F82-11FA-49C5-99C0-0B17037E49A4}" type="sibTrans" cxnId="{E4A7E67D-22A7-441C-A0F0-D56486B228AC}">
      <dgm:prSet/>
      <dgm:spPr/>
      <dgm:t>
        <a:bodyPr/>
        <a:lstStyle/>
        <a:p>
          <a:endParaRPr lang="en-US"/>
        </a:p>
      </dgm:t>
    </dgm:pt>
    <dgm:pt modelId="{D743CEE7-6AEF-42F1-AA9F-214051D87FDF}">
      <dgm:prSet/>
      <dgm:spPr/>
      <dgm:t>
        <a:bodyPr/>
        <a:lstStyle/>
        <a:p>
          <a:r>
            <a:rPr lang="en-US"/>
            <a:t>Colorless, odorless gas that is about 1.5 times denser than air.</a:t>
          </a:r>
        </a:p>
      </dgm:t>
    </dgm:pt>
    <dgm:pt modelId="{39DB9DA7-11E5-4BCD-B458-BB04F49E0BF1}" type="parTrans" cxnId="{89221BBE-A3EB-4FD5-A59B-42C08001C1E5}">
      <dgm:prSet/>
      <dgm:spPr/>
      <dgm:t>
        <a:bodyPr/>
        <a:lstStyle/>
        <a:p>
          <a:endParaRPr lang="en-US"/>
        </a:p>
      </dgm:t>
    </dgm:pt>
    <dgm:pt modelId="{E33371EB-0D4F-4B7D-9CE2-A269524CBDEC}" type="sibTrans" cxnId="{89221BBE-A3EB-4FD5-A59B-42C08001C1E5}">
      <dgm:prSet/>
      <dgm:spPr/>
      <dgm:t>
        <a:bodyPr/>
        <a:lstStyle/>
        <a:p>
          <a:endParaRPr lang="en-US"/>
        </a:p>
      </dgm:t>
    </dgm:pt>
    <dgm:pt modelId="{3B5E94F4-6417-4DBD-B2F6-78FFD8932BF4}">
      <dgm:prSet/>
      <dgm:spPr/>
      <dgm:t>
        <a:bodyPr/>
        <a:lstStyle/>
        <a:p>
          <a:r>
            <a:rPr lang="en-US"/>
            <a:t>Dissolves in water to form carbonic acid; H</a:t>
          </a:r>
          <a:r>
            <a:rPr lang="en-US" baseline="-25000"/>
            <a:t>2</a:t>
          </a:r>
          <a:r>
            <a:rPr lang="en-US"/>
            <a:t>CO</a:t>
          </a:r>
          <a:r>
            <a:rPr lang="en-US" baseline="-25000"/>
            <a:t>3</a:t>
          </a:r>
          <a:r>
            <a:rPr lang="en-US"/>
            <a:t>. Carbon dioxide gas is formed from the combination of two elements: carbon and oxygen.</a:t>
          </a:r>
        </a:p>
      </dgm:t>
    </dgm:pt>
    <dgm:pt modelId="{236AF5DE-E0FF-42D7-9DB9-44443024CAAC}" type="parTrans" cxnId="{204D98E8-1918-422C-8BB1-FDFFB872F428}">
      <dgm:prSet/>
      <dgm:spPr/>
      <dgm:t>
        <a:bodyPr/>
        <a:lstStyle/>
        <a:p>
          <a:endParaRPr lang="en-US"/>
        </a:p>
      </dgm:t>
    </dgm:pt>
    <dgm:pt modelId="{CEF350B7-D412-4EBF-901F-9EC6FF7BBC1B}" type="sibTrans" cxnId="{204D98E8-1918-422C-8BB1-FDFFB872F428}">
      <dgm:prSet/>
      <dgm:spPr/>
      <dgm:t>
        <a:bodyPr/>
        <a:lstStyle/>
        <a:p>
          <a:endParaRPr lang="en-US"/>
        </a:p>
      </dgm:t>
    </dgm:pt>
    <dgm:pt modelId="{6BFF54BB-DB96-4FF0-A0ED-43BB584D58E1}">
      <dgm:prSet/>
      <dgm:spPr/>
      <dgm:t>
        <a:bodyPr/>
        <a:lstStyle/>
        <a:p>
          <a:r>
            <a:rPr lang="en-US" dirty="0"/>
            <a:t>CO</a:t>
          </a:r>
          <a:r>
            <a:rPr lang="en-US" baseline="-25000" dirty="0"/>
            <a:t>2</a:t>
          </a:r>
          <a:r>
            <a:rPr lang="en-US" dirty="0"/>
            <a:t> is produced from the combustion of coal or hydrocarbons, the fermentation of alcohols, the production of anhydrous ammonia, by-product of other chemical processes, occur naturally in deep CO</a:t>
          </a:r>
          <a:r>
            <a:rPr lang="en-US" baseline="-25000" dirty="0"/>
            <a:t>2</a:t>
          </a:r>
          <a:r>
            <a:rPr lang="en-US" dirty="0"/>
            <a:t> wells and the breathing of humans and animals. </a:t>
          </a:r>
        </a:p>
      </dgm:t>
    </dgm:pt>
    <dgm:pt modelId="{FEDD1F4E-DC2C-448C-884B-1FA9143489CA}" type="parTrans" cxnId="{EE71D3B3-C72F-4F41-8F6F-F63FC305FD30}">
      <dgm:prSet/>
      <dgm:spPr/>
      <dgm:t>
        <a:bodyPr/>
        <a:lstStyle/>
        <a:p>
          <a:endParaRPr lang="en-US"/>
        </a:p>
      </dgm:t>
    </dgm:pt>
    <dgm:pt modelId="{6BF26D6A-1D43-45AF-B9B1-27938DD384F4}" type="sibTrans" cxnId="{EE71D3B3-C72F-4F41-8F6F-F63FC305FD30}">
      <dgm:prSet/>
      <dgm:spPr/>
      <dgm:t>
        <a:bodyPr/>
        <a:lstStyle/>
        <a:p>
          <a:endParaRPr lang="en-US"/>
        </a:p>
      </dgm:t>
    </dgm:pt>
    <dgm:pt modelId="{8F585F74-C77A-4ED7-8DA0-CD650582B409}">
      <dgm:prSet/>
      <dgm:spPr/>
      <dgm:t>
        <a:bodyPr/>
        <a:lstStyle/>
        <a:p>
          <a:r>
            <a:rPr lang="en-US"/>
            <a:t>Found in small proportions in the atmosphere, it is assimilated by plants which in turn produce oxygen. </a:t>
          </a:r>
        </a:p>
      </dgm:t>
    </dgm:pt>
    <dgm:pt modelId="{E1A181A6-5CB0-4F3E-83BB-87F421E5FB7E}" type="parTrans" cxnId="{5DC2A658-3747-440E-96AA-418C4AD4B709}">
      <dgm:prSet/>
      <dgm:spPr/>
      <dgm:t>
        <a:bodyPr/>
        <a:lstStyle/>
        <a:p>
          <a:endParaRPr lang="en-US"/>
        </a:p>
      </dgm:t>
    </dgm:pt>
    <dgm:pt modelId="{684D6253-7AA4-46BF-BD2D-411370E43CE8}" type="sibTrans" cxnId="{5DC2A658-3747-440E-96AA-418C4AD4B709}">
      <dgm:prSet/>
      <dgm:spPr/>
      <dgm:t>
        <a:bodyPr/>
        <a:lstStyle/>
        <a:p>
          <a:endParaRPr lang="en-US"/>
        </a:p>
      </dgm:t>
    </dgm:pt>
    <dgm:pt modelId="{F23894D0-AA85-49AE-BABD-EBAA2FC561CB}" type="pres">
      <dgm:prSet presAssocID="{F3012F1E-28DC-41FD-9257-07C5DCD8321A}" presName="linear" presStyleCnt="0">
        <dgm:presLayoutVars>
          <dgm:animLvl val="lvl"/>
          <dgm:resizeHandles val="exact"/>
        </dgm:presLayoutVars>
      </dgm:prSet>
      <dgm:spPr/>
    </dgm:pt>
    <dgm:pt modelId="{7496D74F-6D4F-4857-B2C3-1209425446FF}" type="pres">
      <dgm:prSet presAssocID="{6A5A0A24-2C2A-4AC5-AEB4-EB3747FE81D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D92F680-675F-4B75-8AF7-E09CEB1A0C8B}" type="pres">
      <dgm:prSet presAssocID="{78875F82-11FA-49C5-99C0-0B17037E49A4}" presName="spacer" presStyleCnt="0"/>
      <dgm:spPr/>
    </dgm:pt>
    <dgm:pt modelId="{C42A2824-DFFC-43B0-A756-CC7CE10CC804}" type="pres">
      <dgm:prSet presAssocID="{D743CEE7-6AEF-42F1-AA9F-214051D87FD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3DCFC34-E820-4316-BDB6-B7F1B153F8B3}" type="pres">
      <dgm:prSet presAssocID="{E33371EB-0D4F-4B7D-9CE2-A269524CBDEC}" presName="spacer" presStyleCnt="0"/>
      <dgm:spPr/>
    </dgm:pt>
    <dgm:pt modelId="{22A90075-B0A8-46E9-82EC-31679ED7CE57}" type="pres">
      <dgm:prSet presAssocID="{3B5E94F4-6417-4DBD-B2F6-78FFD8932BF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0C03EA8-FFA0-44E2-9DC1-8BB3AF721D08}" type="pres">
      <dgm:prSet presAssocID="{CEF350B7-D412-4EBF-901F-9EC6FF7BBC1B}" presName="spacer" presStyleCnt="0"/>
      <dgm:spPr/>
    </dgm:pt>
    <dgm:pt modelId="{E3303A63-58E6-4898-97C6-20B612168A30}" type="pres">
      <dgm:prSet presAssocID="{6BFF54BB-DB96-4FF0-A0ED-43BB584D58E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15EE5C4-E1E8-4752-9E15-EB015FA4664F}" type="pres">
      <dgm:prSet presAssocID="{6BF26D6A-1D43-45AF-B9B1-27938DD384F4}" presName="spacer" presStyleCnt="0"/>
      <dgm:spPr/>
    </dgm:pt>
    <dgm:pt modelId="{14776F9D-9F97-4BFF-903B-AB04E55DF895}" type="pres">
      <dgm:prSet presAssocID="{8F585F74-C77A-4ED7-8DA0-CD650582B40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F145A21-393E-40C1-A4AC-A0EE7484B3A8}" type="presOf" srcId="{F3012F1E-28DC-41FD-9257-07C5DCD8321A}" destId="{F23894D0-AA85-49AE-BABD-EBAA2FC561CB}" srcOrd="0" destOrd="0" presId="urn:microsoft.com/office/officeart/2005/8/layout/vList2"/>
    <dgm:cxn modelId="{DFFA2426-5E3B-457E-BD71-DC4CBC134CD5}" type="presOf" srcId="{D743CEE7-6AEF-42F1-AA9F-214051D87FDF}" destId="{C42A2824-DFFC-43B0-A756-CC7CE10CC804}" srcOrd="0" destOrd="0" presId="urn:microsoft.com/office/officeart/2005/8/layout/vList2"/>
    <dgm:cxn modelId="{9336BB35-F167-4F45-8FDE-F66A2D2B132B}" type="presOf" srcId="{8F585F74-C77A-4ED7-8DA0-CD650582B409}" destId="{14776F9D-9F97-4BFF-903B-AB04E55DF895}" srcOrd="0" destOrd="0" presId="urn:microsoft.com/office/officeart/2005/8/layout/vList2"/>
    <dgm:cxn modelId="{5DC2A658-3747-440E-96AA-418C4AD4B709}" srcId="{F3012F1E-28DC-41FD-9257-07C5DCD8321A}" destId="{8F585F74-C77A-4ED7-8DA0-CD650582B409}" srcOrd="4" destOrd="0" parTransId="{E1A181A6-5CB0-4F3E-83BB-87F421E5FB7E}" sibTransId="{684D6253-7AA4-46BF-BD2D-411370E43CE8}"/>
    <dgm:cxn modelId="{E4A7E67D-22A7-441C-A0F0-D56486B228AC}" srcId="{F3012F1E-28DC-41FD-9257-07C5DCD8321A}" destId="{6A5A0A24-2C2A-4AC5-AEB4-EB3747FE81D7}" srcOrd="0" destOrd="0" parTransId="{68742DEC-C567-4098-BB3F-FD29834E1663}" sibTransId="{78875F82-11FA-49C5-99C0-0B17037E49A4}"/>
    <dgm:cxn modelId="{A6455485-36DD-48DE-9645-11D676B1514B}" type="presOf" srcId="{6A5A0A24-2C2A-4AC5-AEB4-EB3747FE81D7}" destId="{7496D74F-6D4F-4857-B2C3-1209425446FF}" srcOrd="0" destOrd="0" presId="urn:microsoft.com/office/officeart/2005/8/layout/vList2"/>
    <dgm:cxn modelId="{B7D66E90-8872-4766-AFE3-1E4E0D0F0575}" type="presOf" srcId="{3B5E94F4-6417-4DBD-B2F6-78FFD8932BF4}" destId="{22A90075-B0A8-46E9-82EC-31679ED7CE57}" srcOrd="0" destOrd="0" presId="urn:microsoft.com/office/officeart/2005/8/layout/vList2"/>
    <dgm:cxn modelId="{EE71D3B3-C72F-4F41-8F6F-F63FC305FD30}" srcId="{F3012F1E-28DC-41FD-9257-07C5DCD8321A}" destId="{6BFF54BB-DB96-4FF0-A0ED-43BB584D58E1}" srcOrd="3" destOrd="0" parTransId="{FEDD1F4E-DC2C-448C-884B-1FA9143489CA}" sibTransId="{6BF26D6A-1D43-45AF-B9B1-27938DD384F4}"/>
    <dgm:cxn modelId="{89221BBE-A3EB-4FD5-A59B-42C08001C1E5}" srcId="{F3012F1E-28DC-41FD-9257-07C5DCD8321A}" destId="{D743CEE7-6AEF-42F1-AA9F-214051D87FDF}" srcOrd="1" destOrd="0" parTransId="{39DB9DA7-11E5-4BCD-B458-BB04F49E0BF1}" sibTransId="{E33371EB-0D4F-4B7D-9CE2-A269524CBDEC}"/>
    <dgm:cxn modelId="{6C1B3EC3-5CCD-4B4B-8A1D-6FFB4163D8F5}" type="presOf" srcId="{6BFF54BB-DB96-4FF0-A0ED-43BB584D58E1}" destId="{E3303A63-58E6-4898-97C6-20B612168A30}" srcOrd="0" destOrd="0" presId="urn:microsoft.com/office/officeart/2005/8/layout/vList2"/>
    <dgm:cxn modelId="{204D98E8-1918-422C-8BB1-FDFFB872F428}" srcId="{F3012F1E-28DC-41FD-9257-07C5DCD8321A}" destId="{3B5E94F4-6417-4DBD-B2F6-78FFD8932BF4}" srcOrd="2" destOrd="0" parTransId="{236AF5DE-E0FF-42D7-9DB9-44443024CAAC}" sibTransId="{CEF350B7-D412-4EBF-901F-9EC6FF7BBC1B}"/>
    <dgm:cxn modelId="{F2D19C1A-2736-4AF1-A53E-E4597E966842}" type="presParOf" srcId="{F23894D0-AA85-49AE-BABD-EBAA2FC561CB}" destId="{7496D74F-6D4F-4857-B2C3-1209425446FF}" srcOrd="0" destOrd="0" presId="urn:microsoft.com/office/officeart/2005/8/layout/vList2"/>
    <dgm:cxn modelId="{9F8A6219-0A88-45DD-A6A9-2F1D4F2FE17E}" type="presParOf" srcId="{F23894D0-AA85-49AE-BABD-EBAA2FC561CB}" destId="{DD92F680-675F-4B75-8AF7-E09CEB1A0C8B}" srcOrd="1" destOrd="0" presId="urn:microsoft.com/office/officeart/2005/8/layout/vList2"/>
    <dgm:cxn modelId="{DE398E3F-3F5C-4127-BFB8-9274CCA80C06}" type="presParOf" srcId="{F23894D0-AA85-49AE-BABD-EBAA2FC561CB}" destId="{C42A2824-DFFC-43B0-A756-CC7CE10CC804}" srcOrd="2" destOrd="0" presId="urn:microsoft.com/office/officeart/2005/8/layout/vList2"/>
    <dgm:cxn modelId="{5630D715-78FB-4385-80B7-8B6964E5FFF7}" type="presParOf" srcId="{F23894D0-AA85-49AE-BABD-EBAA2FC561CB}" destId="{53DCFC34-E820-4316-BDB6-B7F1B153F8B3}" srcOrd="3" destOrd="0" presId="urn:microsoft.com/office/officeart/2005/8/layout/vList2"/>
    <dgm:cxn modelId="{4D2DA160-0A98-47FC-B7FF-0B94B005F7C0}" type="presParOf" srcId="{F23894D0-AA85-49AE-BABD-EBAA2FC561CB}" destId="{22A90075-B0A8-46E9-82EC-31679ED7CE57}" srcOrd="4" destOrd="0" presId="urn:microsoft.com/office/officeart/2005/8/layout/vList2"/>
    <dgm:cxn modelId="{BCB19824-DFA7-4840-9CE3-BDA11A14E027}" type="presParOf" srcId="{F23894D0-AA85-49AE-BABD-EBAA2FC561CB}" destId="{A0C03EA8-FFA0-44E2-9DC1-8BB3AF721D08}" srcOrd="5" destOrd="0" presId="urn:microsoft.com/office/officeart/2005/8/layout/vList2"/>
    <dgm:cxn modelId="{26461680-5998-4CC9-A33C-9ECE7B4A35F7}" type="presParOf" srcId="{F23894D0-AA85-49AE-BABD-EBAA2FC561CB}" destId="{E3303A63-58E6-4898-97C6-20B612168A30}" srcOrd="6" destOrd="0" presId="urn:microsoft.com/office/officeart/2005/8/layout/vList2"/>
    <dgm:cxn modelId="{1BB20550-AB94-4C75-A327-0C5D1441F77D}" type="presParOf" srcId="{F23894D0-AA85-49AE-BABD-EBAA2FC561CB}" destId="{F15EE5C4-E1E8-4752-9E15-EB015FA4664F}" srcOrd="7" destOrd="0" presId="urn:microsoft.com/office/officeart/2005/8/layout/vList2"/>
    <dgm:cxn modelId="{0700059B-AF05-426C-80B4-B61646505E36}" type="presParOf" srcId="{F23894D0-AA85-49AE-BABD-EBAA2FC561CB}" destId="{14776F9D-9F97-4BFF-903B-AB04E55DF89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B83DDC-5A74-49E8-96BB-807EE7563AE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3F898C-3BD5-447D-899B-EE22DE81A787}">
      <dgm:prSet custT="1"/>
      <dgm:spPr/>
      <dgm:t>
        <a:bodyPr/>
        <a:lstStyle/>
        <a:p>
          <a:r>
            <a:rPr lang="en-US" sz="1600"/>
            <a:t>Stabilize Water Chemistry</a:t>
          </a:r>
        </a:p>
      </dgm:t>
    </dgm:pt>
    <dgm:pt modelId="{F9031398-5F37-452B-82F7-2E3E29F87BA3}" type="parTrans" cxnId="{E625EF67-EF2F-4F3D-9C1F-DDAE266C09F6}">
      <dgm:prSet/>
      <dgm:spPr/>
      <dgm:t>
        <a:bodyPr/>
        <a:lstStyle/>
        <a:p>
          <a:endParaRPr lang="en-US"/>
        </a:p>
      </dgm:t>
    </dgm:pt>
    <dgm:pt modelId="{9DF749E0-86B2-447B-8E28-FD6F9F1EB7B7}" type="sibTrans" cxnId="{E625EF67-EF2F-4F3D-9C1F-DDAE266C09F6}">
      <dgm:prSet/>
      <dgm:spPr/>
      <dgm:t>
        <a:bodyPr/>
        <a:lstStyle/>
        <a:p>
          <a:endParaRPr lang="en-US"/>
        </a:p>
      </dgm:t>
    </dgm:pt>
    <dgm:pt modelId="{8EAE1268-5557-47BB-9320-239E6CD47024}">
      <dgm:prSet custT="1"/>
      <dgm:spPr>
        <a:solidFill>
          <a:srgbClr val="0093D0"/>
        </a:solidFill>
      </dgm:spPr>
      <dgm:t>
        <a:bodyPr/>
        <a:lstStyle/>
        <a:p>
          <a:r>
            <a:rPr lang="en-US" sz="1600"/>
            <a:t>Corrosion Control</a:t>
          </a:r>
        </a:p>
      </dgm:t>
    </dgm:pt>
    <dgm:pt modelId="{0105BDFE-9A97-4764-AA63-F3BDD1D11775}" type="parTrans" cxnId="{87B6B36A-6EF2-452C-BBB6-35968AD92DCE}">
      <dgm:prSet/>
      <dgm:spPr/>
      <dgm:t>
        <a:bodyPr/>
        <a:lstStyle/>
        <a:p>
          <a:endParaRPr lang="en-US"/>
        </a:p>
      </dgm:t>
    </dgm:pt>
    <dgm:pt modelId="{C4A97539-3E5C-4597-9597-D9CA7AE33AC9}" type="sibTrans" cxnId="{87B6B36A-6EF2-452C-BBB6-35968AD92DCE}">
      <dgm:prSet/>
      <dgm:spPr/>
      <dgm:t>
        <a:bodyPr/>
        <a:lstStyle/>
        <a:p>
          <a:endParaRPr lang="en-US"/>
        </a:p>
      </dgm:t>
    </dgm:pt>
    <dgm:pt modelId="{E96213CA-ACF8-4701-BCAB-9C1F21211BEE}">
      <dgm:prSet custT="1"/>
      <dgm:spPr/>
      <dgm:t>
        <a:bodyPr/>
        <a:lstStyle/>
        <a:p>
          <a:r>
            <a:rPr lang="en-US" sz="1600" dirty="0"/>
            <a:t>Discharge</a:t>
          </a:r>
          <a:r>
            <a:rPr lang="en-US" sz="1300" dirty="0"/>
            <a:t> </a:t>
          </a:r>
          <a:r>
            <a:rPr lang="en-US" sz="1600" dirty="0"/>
            <a:t>Water</a:t>
          </a:r>
          <a:r>
            <a:rPr lang="en-US" sz="1300" dirty="0"/>
            <a:t> (Permit)</a:t>
          </a:r>
        </a:p>
      </dgm:t>
    </dgm:pt>
    <dgm:pt modelId="{50C44E6A-8F24-4A71-8BB7-67C9B6A59BB1}" type="parTrans" cxnId="{B9181C31-C86B-40A8-9277-DB02620FB5EE}">
      <dgm:prSet/>
      <dgm:spPr/>
      <dgm:t>
        <a:bodyPr/>
        <a:lstStyle/>
        <a:p>
          <a:endParaRPr lang="en-US"/>
        </a:p>
      </dgm:t>
    </dgm:pt>
    <dgm:pt modelId="{43E0CB2E-61D4-4704-99D0-0FCAE709D464}" type="sibTrans" cxnId="{B9181C31-C86B-40A8-9277-DB02620FB5EE}">
      <dgm:prSet/>
      <dgm:spPr/>
      <dgm:t>
        <a:bodyPr/>
        <a:lstStyle/>
        <a:p>
          <a:endParaRPr lang="en-US"/>
        </a:p>
      </dgm:t>
    </dgm:pt>
    <dgm:pt modelId="{8DC8CA32-BAB8-4C78-8E98-8015CE91FC68}">
      <dgm:prSet custT="1"/>
      <dgm:spPr>
        <a:solidFill>
          <a:srgbClr val="0093D0"/>
        </a:solidFill>
      </dgm:spPr>
      <dgm:t>
        <a:bodyPr/>
        <a:lstStyle/>
        <a:p>
          <a:r>
            <a:rPr lang="en-US" sz="1600" dirty="0"/>
            <a:t>Reduce or prevent Carbonate Scaling</a:t>
          </a:r>
        </a:p>
      </dgm:t>
    </dgm:pt>
    <dgm:pt modelId="{96C72BFB-D39D-4CB3-BB3D-42ECA6BD796F}" type="parTrans" cxnId="{39F2E3A1-4538-424B-939D-4C11A14A3E43}">
      <dgm:prSet/>
      <dgm:spPr/>
      <dgm:t>
        <a:bodyPr/>
        <a:lstStyle/>
        <a:p>
          <a:endParaRPr lang="en-US"/>
        </a:p>
      </dgm:t>
    </dgm:pt>
    <dgm:pt modelId="{A177433F-558E-4729-9C5D-6565A8800E03}" type="sibTrans" cxnId="{39F2E3A1-4538-424B-939D-4C11A14A3E43}">
      <dgm:prSet/>
      <dgm:spPr/>
      <dgm:t>
        <a:bodyPr/>
        <a:lstStyle/>
        <a:p>
          <a:endParaRPr lang="en-US"/>
        </a:p>
      </dgm:t>
    </dgm:pt>
    <dgm:pt modelId="{D3EC28BB-1A4B-426B-A5D2-0D78F4AA63E0}">
      <dgm:prSet custT="1"/>
      <dgm:spPr/>
      <dgm:t>
        <a:bodyPr/>
        <a:lstStyle/>
        <a:p>
          <a:r>
            <a:rPr lang="en-US" sz="1600" dirty="0"/>
            <a:t>Enhance chemical reaction or process</a:t>
          </a:r>
        </a:p>
      </dgm:t>
    </dgm:pt>
    <dgm:pt modelId="{37D29401-2367-4DCB-9E73-D105A3266300}" type="parTrans" cxnId="{D3D6A6C7-E3F3-410B-9508-81954B60A043}">
      <dgm:prSet/>
      <dgm:spPr/>
      <dgm:t>
        <a:bodyPr/>
        <a:lstStyle/>
        <a:p>
          <a:endParaRPr lang="en-US"/>
        </a:p>
      </dgm:t>
    </dgm:pt>
    <dgm:pt modelId="{B527184D-6F5D-409C-9CA3-7AA5EB157F47}" type="sibTrans" cxnId="{D3D6A6C7-E3F3-410B-9508-81954B60A043}">
      <dgm:prSet/>
      <dgm:spPr/>
      <dgm:t>
        <a:bodyPr/>
        <a:lstStyle/>
        <a:p>
          <a:endParaRPr lang="en-US"/>
        </a:p>
      </dgm:t>
    </dgm:pt>
    <dgm:pt modelId="{69ABAF2B-67BF-4C7B-A0E3-E44DFE52F0ED}">
      <dgm:prSet/>
      <dgm:spPr/>
      <dgm:t>
        <a:bodyPr/>
        <a:lstStyle/>
        <a:p>
          <a:r>
            <a:rPr lang="en-US"/>
            <a:t>Polymers, Chlorine, Lime, Filtration, Contaminant removal</a:t>
          </a:r>
        </a:p>
      </dgm:t>
    </dgm:pt>
    <dgm:pt modelId="{F823957B-0897-43D6-86BE-61A8D77BDC56}" type="parTrans" cxnId="{820D349F-2127-41E5-AD1E-47B8E795764B}">
      <dgm:prSet/>
      <dgm:spPr/>
      <dgm:t>
        <a:bodyPr/>
        <a:lstStyle/>
        <a:p>
          <a:endParaRPr lang="en-US"/>
        </a:p>
      </dgm:t>
    </dgm:pt>
    <dgm:pt modelId="{AA4B62C5-8E18-4098-890C-748A50D67B6A}" type="sibTrans" cxnId="{820D349F-2127-41E5-AD1E-47B8E795764B}">
      <dgm:prSet/>
      <dgm:spPr/>
      <dgm:t>
        <a:bodyPr/>
        <a:lstStyle/>
        <a:p>
          <a:endParaRPr lang="en-US"/>
        </a:p>
      </dgm:t>
    </dgm:pt>
    <dgm:pt modelId="{DA1EA5A9-2149-4096-9E4C-9A6E18305763}" type="pres">
      <dgm:prSet presAssocID="{F1B83DDC-5A74-49E8-96BB-807EE7563AE3}" presName="linear" presStyleCnt="0">
        <dgm:presLayoutVars>
          <dgm:dir/>
          <dgm:animLvl val="lvl"/>
          <dgm:resizeHandles val="exact"/>
        </dgm:presLayoutVars>
      </dgm:prSet>
      <dgm:spPr/>
    </dgm:pt>
    <dgm:pt modelId="{ADF1114D-FB64-4A99-B9DB-5DBFA088342C}" type="pres">
      <dgm:prSet presAssocID="{883F898C-3BD5-447D-899B-EE22DE81A787}" presName="parentLin" presStyleCnt="0"/>
      <dgm:spPr/>
    </dgm:pt>
    <dgm:pt modelId="{16A24D93-BA86-4B0A-AFEB-24CE5EB2A247}" type="pres">
      <dgm:prSet presAssocID="{883F898C-3BD5-447D-899B-EE22DE81A787}" presName="parentLeftMargin" presStyleLbl="node1" presStyleIdx="0" presStyleCnt="5"/>
      <dgm:spPr/>
    </dgm:pt>
    <dgm:pt modelId="{E48571C0-69F1-4B13-9C7A-D20F3CC1212B}" type="pres">
      <dgm:prSet presAssocID="{883F898C-3BD5-447D-899B-EE22DE81A78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21FD2E4-9146-4CCA-883A-EEF6EFE75585}" type="pres">
      <dgm:prSet presAssocID="{883F898C-3BD5-447D-899B-EE22DE81A787}" presName="negativeSpace" presStyleCnt="0"/>
      <dgm:spPr/>
    </dgm:pt>
    <dgm:pt modelId="{51A79AEB-5CC5-4907-A097-61C8A8D4990B}" type="pres">
      <dgm:prSet presAssocID="{883F898C-3BD5-447D-899B-EE22DE81A787}" presName="childText" presStyleLbl="conFgAcc1" presStyleIdx="0" presStyleCnt="5">
        <dgm:presLayoutVars>
          <dgm:bulletEnabled val="1"/>
        </dgm:presLayoutVars>
      </dgm:prSet>
      <dgm:spPr/>
    </dgm:pt>
    <dgm:pt modelId="{A624B9BC-9B42-4C86-8327-3302CB724FC0}" type="pres">
      <dgm:prSet presAssocID="{9DF749E0-86B2-447B-8E28-FD6F9F1EB7B7}" presName="spaceBetweenRectangles" presStyleCnt="0"/>
      <dgm:spPr/>
    </dgm:pt>
    <dgm:pt modelId="{4F0D72D3-312D-4B83-A11A-908A2C8C747C}" type="pres">
      <dgm:prSet presAssocID="{8EAE1268-5557-47BB-9320-239E6CD47024}" presName="parentLin" presStyleCnt="0"/>
      <dgm:spPr/>
    </dgm:pt>
    <dgm:pt modelId="{FF8B09AD-1788-4AD3-BB0A-B1C096965918}" type="pres">
      <dgm:prSet presAssocID="{8EAE1268-5557-47BB-9320-239E6CD47024}" presName="parentLeftMargin" presStyleLbl="node1" presStyleIdx="0" presStyleCnt="5"/>
      <dgm:spPr/>
    </dgm:pt>
    <dgm:pt modelId="{9AA21EA1-ED8D-4817-93BF-CB439D108C7E}" type="pres">
      <dgm:prSet presAssocID="{8EAE1268-5557-47BB-9320-239E6CD4702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3AE3181-3695-4406-B129-143DCC5CC96C}" type="pres">
      <dgm:prSet presAssocID="{8EAE1268-5557-47BB-9320-239E6CD47024}" presName="negativeSpace" presStyleCnt="0"/>
      <dgm:spPr/>
    </dgm:pt>
    <dgm:pt modelId="{752E03C7-84A0-4ACA-A216-5DE52ABB2D9F}" type="pres">
      <dgm:prSet presAssocID="{8EAE1268-5557-47BB-9320-239E6CD47024}" presName="childText" presStyleLbl="conFgAcc1" presStyleIdx="1" presStyleCnt="5">
        <dgm:presLayoutVars>
          <dgm:bulletEnabled val="1"/>
        </dgm:presLayoutVars>
      </dgm:prSet>
      <dgm:spPr/>
    </dgm:pt>
    <dgm:pt modelId="{F6B38C74-7B4C-453A-AB75-2F32BA0B78E5}" type="pres">
      <dgm:prSet presAssocID="{C4A97539-3E5C-4597-9597-D9CA7AE33AC9}" presName="spaceBetweenRectangles" presStyleCnt="0"/>
      <dgm:spPr/>
    </dgm:pt>
    <dgm:pt modelId="{93F94419-9559-4166-A4FC-C5994926EBC4}" type="pres">
      <dgm:prSet presAssocID="{E96213CA-ACF8-4701-BCAB-9C1F21211BEE}" presName="parentLin" presStyleCnt="0"/>
      <dgm:spPr/>
    </dgm:pt>
    <dgm:pt modelId="{24D4F457-CCC4-48F2-A9FB-A2C65FF614D5}" type="pres">
      <dgm:prSet presAssocID="{E96213CA-ACF8-4701-BCAB-9C1F21211BEE}" presName="parentLeftMargin" presStyleLbl="node1" presStyleIdx="1" presStyleCnt="5"/>
      <dgm:spPr/>
    </dgm:pt>
    <dgm:pt modelId="{ABFE7DA7-B4BC-4B1E-B85E-26D72B3C6146}" type="pres">
      <dgm:prSet presAssocID="{E96213CA-ACF8-4701-BCAB-9C1F21211BE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8074B6C-DAAD-4601-A8A3-5809141B4A8B}" type="pres">
      <dgm:prSet presAssocID="{E96213CA-ACF8-4701-BCAB-9C1F21211BEE}" presName="negativeSpace" presStyleCnt="0"/>
      <dgm:spPr/>
    </dgm:pt>
    <dgm:pt modelId="{480D1E8F-22DC-410C-B92A-64D471C95C22}" type="pres">
      <dgm:prSet presAssocID="{E96213CA-ACF8-4701-BCAB-9C1F21211BEE}" presName="childText" presStyleLbl="conFgAcc1" presStyleIdx="2" presStyleCnt="5">
        <dgm:presLayoutVars>
          <dgm:bulletEnabled val="1"/>
        </dgm:presLayoutVars>
      </dgm:prSet>
      <dgm:spPr/>
    </dgm:pt>
    <dgm:pt modelId="{CE4C8E8B-A050-4B85-9555-D7EF7CE11FE7}" type="pres">
      <dgm:prSet presAssocID="{43E0CB2E-61D4-4704-99D0-0FCAE709D464}" presName="spaceBetweenRectangles" presStyleCnt="0"/>
      <dgm:spPr/>
    </dgm:pt>
    <dgm:pt modelId="{BB341D52-A62B-4AEF-9EAD-E008BD16DCB5}" type="pres">
      <dgm:prSet presAssocID="{8DC8CA32-BAB8-4C78-8E98-8015CE91FC68}" presName="parentLin" presStyleCnt="0"/>
      <dgm:spPr/>
    </dgm:pt>
    <dgm:pt modelId="{ED5D0610-2565-49CE-B546-D3A8AC04564F}" type="pres">
      <dgm:prSet presAssocID="{8DC8CA32-BAB8-4C78-8E98-8015CE91FC68}" presName="parentLeftMargin" presStyleLbl="node1" presStyleIdx="2" presStyleCnt="5"/>
      <dgm:spPr/>
    </dgm:pt>
    <dgm:pt modelId="{8C49BC4A-4723-4352-B069-50FF5379E824}" type="pres">
      <dgm:prSet presAssocID="{8DC8CA32-BAB8-4C78-8E98-8015CE91FC6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267783A-4921-40C3-81EF-5D454FB166B6}" type="pres">
      <dgm:prSet presAssocID="{8DC8CA32-BAB8-4C78-8E98-8015CE91FC68}" presName="negativeSpace" presStyleCnt="0"/>
      <dgm:spPr/>
    </dgm:pt>
    <dgm:pt modelId="{49B8678C-4518-4F75-8C7D-5D15E800F033}" type="pres">
      <dgm:prSet presAssocID="{8DC8CA32-BAB8-4C78-8E98-8015CE91FC68}" presName="childText" presStyleLbl="conFgAcc1" presStyleIdx="3" presStyleCnt="5">
        <dgm:presLayoutVars>
          <dgm:bulletEnabled val="1"/>
        </dgm:presLayoutVars>
      </dgm:prSet>
      <dgm:spPr/>
    </dgm:pt>
    <dgm:pt modelId="{F5EF4260-B6F4-4290-9C64-39D6F3560874}" type="pres">
      <dgm:prSet presAssocID="{A177433F-558E-4729-9C5D-6565A8800E03}" presName="spaceBetweenRectangles" presStyleCnt="0"/>
      <dgm:spPr/>
    </dgm:pt>
    <dgm:pt modelId="{8A801730-1358-44F8-9489-ABEE8F6ADD22}" type="pres">
      <dgm:prSet presAssocID="{D3EC28BB-1A4B-426B-A5D2-0D78F4AA63E0}" presName="parentLin" presStyleCnt="0"/>
      <dgm:spPr/>
    </dgm:pt>
    <dgm:pt modelId="{47CCED58-0B6C-471F-BC54-8FC3E9B052D1}" type="pres">
      <dgm:prSet presAssocID="{D3EC28BB-1A4B-426B-A5D2-0D78F4AA63E0}" presName="parentLeftMargin" presStyleLbl="node1" presStyleIdx="3" presStyleCnt="5"/>
      <dgm:spPr/>
    </dgm:pt>
    <dgm:pt modelId="{971DCF65-6113-4631-B01E-80C699C58885}" type="pres">
      <dgm:prSet presAssocID="{D3EC28BB-1A4B-426B-A5D2-0D78F4AA63E0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98B11D30-874F-4674-BC42-A281ACE8F283}" type="pres">
      <dgm:prSet presAssocID="{D3EC28BB-1A4B-426B-A5D2-0D78F4AA63E0}" presName="negativeSpace" presStyleCnt="0"/>
      <dgm:spPr/>
    </dgm:pt>
    <dgm:pt modelId="{FFEFA506-6BE4-4235-9179-EEFF93808D36}" type="pres">
      <dgm:prSet presAssocID="{D3EC28BB-1A4B-426B-A5D2-0D78F4AA63E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D1F0B11-EF7D-4841-AA40-F39B860FB232}" type="presOf" srcId="{8EAE1268-5557-47BB-9320-239E6CD47024}" destId="{FF8B09AD-1788-4AD3-BB0A-B1C096965918}" srcOrd="0" destOrd="0" presId="urn:microsoft.com/office/officeart/2005/8/layout/list1"/>
    <dgm:cxn modelId="{792FC330-FC42-4E78-A0EB-54E53E0E1CBD}" type="presOf" srcId="{8DC8CA32-BAB8-4C78-8E98-8015CE91FC68}" destId="{ED5D0610-2565-49CE-B546-D3A8AC04564F}" srcOrd="0" destOrd="0" presId="urn:microsoft.com/office/officeart/2005/8/layout/list1"/>
    <dgm:cxn modelId="{B9181C31-C86B-40A8-9277-DB02620FB5EE}" srcId="{F1B83DDC-5A74-49E8-96BB-807EE7563AE3}" destId="{E96213CA-ACF8-4701-BCAB-9C1F21211BEE}" srcOrd="2" destOrd="0" parTransId="{50C44E6A-8F24-4A71-8BB7-67C9B6A59BB1}" sibTransId="{43E0CB2E-61D4-4704-99D0-0FCAE709D464}"/>
    <dgm:cxn modelId="{5AA1B031-0D14-474B-ABF1-E4324B578574}" type="presOf" srcId="{883F898C-3BD5-447D-899B-EE22DE81A787}" destId="{E48571C0-69F1-4B13-9C7A-D20F3CC1212B}" srcOrd="1" destOrd="0" presId="urn:microsoft.com/office/officeart/2005/8/layout/list1"/>
    <dgm:cxn modelId="{1BAD5136-3F14-46D1-945E-FDD7C83D8AF6}" type="presOf" srcId="{E96213CA-ACF8-4701-BCAB-9C1F21211BEE}" destId="{ABFE7DA7-B4BC-4B1E-B85E-26D72B3C6146}" srcOrd="1" destOrd="0" presId="urn:microsoft.com/office/officeart/2005/8/layout/list1"/>
    <dgm:cxn modelId="{E04A4B3A-1811-4DA9-8391-3B469E38EE11}" type="presOf" srcId="{E96213CA-ACF8-4701-BCAB-9C1F21211BEE}" destId="{24D4F457-CCC4-48F2-A9FB-A2C65FF614D5}" srcOrd="0" destOrd="0" presId="urn:microsoft.com/office/officeart/2005/8/layout/list1"/>
    <dgm:cxn modelId="{E625EF67-EF2F-4F3D-9C1F-DDAE266C09F6}" srcId="{F1B83DDC-5A74-49E8-96BB-807EE7563AE3}" destId="{883F898C-3BD5-447D-899B-EE22DE81A787}" srcOrd="0" destOrd="0" parTransId="{F9031398-5F37-452B-82F7-2E3E29F87BA3}" sibTransId="{9DF749E0-86B2-447B-8E28-FD6F9F1EB7B7}"/>
    <dgm:cxn modelId="{87B6B36A-6EF2-452C-BBB6-35968AD92DCE}" srcId="{F1B83DDC-5A74-49E8-96BB-807EE7563AE3}" destId="{8EAE1268-5557-47BB-9320-239E6CD47024}" srcOrd="1" destOrd="0" parTransId="{0105BDFE-9A97-4764-AA63-F3BDD1D11775}" sibTransId="{C4A97539-3E5C-4597-9597-D9CA7AE33AC9}"/>
    <dgm:cxn modelId="{2240054E-10F5-4283-A4A9-AF67FE7F5C8D}" type="presOf" srcId="{883F898C-3BD5-447D-899B-EE22DE81A787}" destId="{16A24D93-BA86-4B0A-AFEB-24CE5EB2A247}" srcOrd="0" destOrd="0" presId="urn:microsoft.com/office/officeart/2005/8/layout/list1"/>
    <dgm:cxn modelId="{F8096F5A-6111-4810-ACF9-7F7AC2B1DD8A}" type="presOf" srcId="{8EAE1268-5557-47BB-9320-239E6CD47024}" destId="{9AA21EA1-ED8D-4817-93BF-CB439D108C7E}" srcOrd="1" destOrd="0" presId="urn:microsoft.com/office/officeart/2005/8/layout/list1"/>
    <dgm:cxn modelId="{39F2E3A1-4538-424B-939D-4C11A14A3E43}" srcId="{F1B83DDC-5A74-49E8-96BB-807EE7563AE3}" destId="{8DC8CA32-BAB8-4C78-8E98-8015CE91FC68}" srcOrd="3" destOrd="0" parTransId="{96C72BFB-D39D-4CB3-BB3D-42ECA6BD796F}" sibTransId="{A177433F-558E-4729-9C5D-6565A8800E03}"/>
    <dgm:cxn modelId="{2EBBB2AF-45FA-4968-ADBD-9B9A90A9B0DF}" type="presOf" srcId="{F1B83DDC-5A74-49E8-96BB-807EE7563AE3}" destId="{DA1EA5A9-2149-4096-9E4C-9A6E18305763}" srcOrd="0" destOrd="0" presId="urn:microsoft.com/office/officeart/2005/8/layout/list1"/>
    <dgm:cxn modelId="{8652AEE1-FA97-423E-8DE8-CCAAF03C5AC4}" type="presOf" srcId="{8DC8CA32-BAB8-4C78-8E98-8015CE91FC68}" destId="{8C49BC4A-4723-4352-B069-50FF5379E824}" srcOrd="1" destOrd="0" presId="urn:microsoft.com/office/officeart/2005/8/layout/list1"/>
    <dgm:cxn modelId="{99E6C8E2-BF0D-4EBE-B467-287A9A830F2D}" type="presOf" srcId="{69ABAF2B-67BF-4C7B-A0E3-E44DFE52F0ED}" destId="{FFEFA506-6BE4-4235-9179-EEFF93808D36}" srcOrd="0" destOrd="0" presId="urn:microsoft.com/office/officeart/2005/8/layout/list1"/>
    <dgm:cxn modelId="{D3D6A6C7-E3F3-410B-9508-81954B60A043}" srcId="{F1B83DDC-5A74-49E8-96BB-807EE7563AE3}" destId="{D3EC28BB-1A4B-426B-A5D2-0D78F4AA63E0}" srcOrd="4" destOrd="0" parTransId="{37D29401-2367-4DCB-9E73-D105A3266300}" sibTransId="{B527184D-6F5D-409C-9CA3-7AA5EB157F47}"/>
    <dgm:cxn modelId="{E54AECF4-51D0-4C70-B8E8-4B1894A64DAC}" type="presOf" srcId="{D3EC28BB-1A4B-426B-A5D2-0D78F4AA63E0}" destId="{971DCF65-6113-4631-B01E-80C699C58885}" srcOrd="1" destOrd="0" presId="urn:microsoft.com/office/officeart/2005/8/layout/list1"/>
    <dgm:cxn modelId="{EE9F07FF-465C-4DC3-A005-D845FED3FBFA}" type="presOf" srcId="{D3EC28BB-1A4B-426B-A5D2-0D78F4AA63E0}" destId="{47CCED58-0B6C-471F-BC54-8FC3E9B052D1}" srcOrd="0" destOrd="0" presId="urn:microsoft.com/office/officeart/2005/8/layout/list1"/>
    <dgm:cxn modelId="{820D349F-2127-41E5-AD1E-47B8E795764B}" srcId="{D3EC28BB-1A4B-426B-A5D2-0D78F4AA63E0}" destId="{69ABAF2B-67BF-4C7B-A0E3-E44DFE52F0ED}" srcOrd="0" destOrd="0" parTransId="{F823957B-0897-43D6-86BE-61A8D77BDC56}" sibTransId="{AA4B62C5-8E18-4098-890C-748A50D67B6A}"/>
    <dgm:cxn modelId="{AAA4DB81-00DB-4A2F-AAF9-39F441AF858B}" type="presParOf" srcId="{DA1EA5A9-2149-4096-9E4C-9A6E18305763}" destId="{ADF1114D-FB64-4A99-B9DB-5DBFA088342C}" srcOrd="0" destOrd="0" presId="urn:microsoft.com/office/officeart/2005/8/layout/list1"/>
    <dgm:cxn modelId="{5FC473FD-F92A-4196-8409-A310D0203235}" type="presParOf" srcId="{ADF1114D-FB64-4A99-B9DB-5DBFA088342C}" destId="{16A24D93-BA86-4B0A-AFEB-24CE5EB2A247}" srcOrd="0" destOrd="0" presId="urn:microsoft.com/office/officeart/2005/8/layout/list1"/>
    <dgm:cxn modelId="{33F6A065-6814-48A8-A57C-11FFC7223B6E}" type="presParOf" srcId="{ADF1114D-FB64-4A99-B9DB-5DBFA088342C}" destId="{E48571C0-69F1-4B13-9C7A-D20F3CC1212B}" srcOrd="1" destOrd="0" presId="urn:microsoft.com/office/officeart/2005/8/layout/list1"/>
    <dgm:cxn modelId="{9C3DF762-5156-4D26-BCDF-2958CE20CEE3}" type="presParOf" srcId="{DA1EA5A9-2149-4096-9E4C-9A6E18305763}" destId="{921FD2E4-9146-4CCA-883A-EEF6EFE75585}" srcOrd="1" destOrd="0" presId="urn:microsoft.com/office/officeart/2005/8/layout/list1"/>
    <dgm:cxn modelId="{501029D6-0C54-456F-A71B-4C99022BD217}" type="presParOf" srcId="{DA1EA5A9-2149-4096-9E4C-9A6E18305763}" destId="{51A79AEB-5CC5-4907-A097-61C8A8D4990B}" srcOrd="2" destOrd="0" presId="urn:microsoft.com/office/officeart/2005/8/layout/list1"/>
    <dgm:cxn modelId="{67153133-451A-415B-BA01-B75C337385FE}" type="presParOf" srcId="{DA1EA5A9-2149-4096-9E4C-9A6E18305763}" destId="{A624B9BC-9B42-4C86-8327-3302CB724FC0}" srcOrd="3" destOrd="0" presId="urn:microsoft.com/office/officeart/2005/8/layout/list1"/>
    <dgm:cxn modelId="{1A3A0766-77A9-4D80-B053-3520FC9E278A}" type="presParOf" srcId="{DA1EA5A9-2149-4096-9E4C-9A6E18305763}" destId="{4F0D72D3-312D-4B83-A11A-908A2C8C747C}" srcOrd="4" destOrd="0" presId="urn:microsoft.com/office/officeart/2005/8/layout/list1"/>
    <dgm:cxn modelId="{E564D253-12C0-4CA8-B0ED-022F00B82E78}" type="presParOf" srcId="{4F0D72D3-312D-4B83-A11A-908A2C8C747C}" destId="{FF8B09AD-1788-4AD3-BB0A-B1C096965918}" srcOrd="0" destOrd="0" presId="urn:microsoft.com/office/officeart/2005/8/layout/list1"/>
    <dgm:cxn modelId="{000DA2E1-AF64-471F-9E79-C90AF17B483E}" type="presParOf" srcId="{4F0D72D3-312D-4B83-A11A-908A2C8C747C}" destId="{9AA21EA1-ED8D-4817-93BF-CB439D108C7E}" srcOrd="1" destOrd="0" presId="urn:microsoft.com/office/officeart/2005/8/layout/list1"/>
    <dgm:cxn modelId="{88CEE742-2844-4C91-87D1-42CCC30BA0AB}" type="presParOf" srcId="{DA1EA5A9-2149-4096-9E4C-9A6E18305763}" destId="{33AE3181-3695-4406-B129-143DCC5CC96C}" srcOrd="5" destOrd="0" presId="urn:microsoft.com/office/officeart/2005/8/layout/list1"/>
    <dgm:cxn modelId="{99675ABC-0266-48BD-856D-42A57EAE6A28}" type="presParOf" srcId="{DA1EA5A9-2149-4096-9E4C-9A6E18305763}" destId="{752E03C7-84A0-4ACA-A216-5DE52ABB2D9F}" srcOrd="6" destOrd="0" presId="urn:microsoft.com/office/officeart/2005/8/layout/list1"/>
    <dgm:cxn modelId="{D74B9CA2-52F7-49AA-9D94-2E2473E848D8}" type="presParOf" srcId="{DA1EA5A9-2149-4096-9E4C-9A6E18305763}" destId="{F6B38C74-7B4C-453A-AB75-2F32BA0B78E5}" srcOrd="7" destOrd="0" presId="urn:microsoft.com/office/officeart/2005/8/layout/list1"/>
    <dgm:cxn modelId="{3460B240-3272-495B-B978-EF1FE323C89E}" type="presParOf" srcId="{DA1EA5A9-2149-4096-9E4C-9A6E18305763}" destId="{93F94419-9559-4166-A4FC-C5994926EBC4}" srcOrd="8" destOrd="0" presId="urn:microsoft.com/office/officeart/2005/8/layout/list1"/>
    <dgm:cxn modelId="{679DDDAA-B14B-4962-8C4C-C42E10A5F4B9}" type="presParOf" srcId="{93F94419-9559-4166-A4FC-C5994926EBC4}" destId="{24D4F457-CCC4-48F2-A9FB-A2C65FF614D5}" srcOrd="0" destOrd="0" presId="urn:microsoft.com/office/officeart/2005/8/layout/list1"/>
    <dgm:cxn modelId="{0B3C8C4D-095D-417F-875F-03C3859EDFCC}" type="presParOf" srcId="{93F94419-9559-4166-A4FC-C5994926EBC4}" destId="{ABFE7DA7-B4BC-4B1E-B85E-26D72B3C6146}" srcOrd="1" destOrd="0" presId="urn:microsoft.com/office/officeart/2005/8/layout/list1"/>
    <dgm:cxn modelId="{F46FE9EB-AD8A-4B55-9D64-9CEC7D6E7F92}" type="presParOf" srcId="{DA1EA5A9-2149-4096-9E4C-9A6E18305763}" destId="{98074B6C-DAAD-4601-A8A3-5809141B4A8B}" srcOrd="9" destOrd="0" presId="urn:microsoft.com/office/officeart/2005/8/layout/list1"/>
    <dgm:cxn modelId="{CEC3A72F-505D-43FE-8EEF-5BF0BCA976DC}" type="presParOf" srcId="{DA1EA5A9-2149-4096-9E4C-9A6E18305763}" destId="{480D1E8F-22DC-410C-B92A-64D471C95C22}" srcOrd="10" destOrd="0" presId="urn:microsoft.com/office/officeart/2005/8/layout/list1"/>
    <dgm:cxn modelId="{0267FDFA-6A67-490F-8158-80215743D0A2}" type="presParOf" srcId="{DA1EA5A9-2149-4096-9E4C-9A6E18305763}" destId="{CE4C8E8B-A050-4B85-9555-D7EF7CE11FE7}" srcOrd="11" destOrd="0" presId="urn:microsoft.com/office/officeart/2005/8/layout/list1"/>
    <dgm:cxn modelId="{90AB68F2-4AF4-4FFB-9FE9-FE688F50333C}" type="presParOf" srcId="{DA1EA5A9-2149-4096-9E4C-9A6E18305763}" destId="{BB341D52-A62B-4AEF-9EAD-E008BD16DCB5}" srcOrd="12" destOrd="0" presId="urn:microsoft.com/office/officeart/2005/8/layout/list1"/>
    <dgm:cxn modelId="{750CF8F3-30EB-4A79-89A7-33605197C6B2}" type="presParOf" srcId="{BB341D52-A62B-4AEF-9EAD-E008BD16DCB5}" destId="{ED5D0610-2565-49CE-B546-D3A8AC04564F}" srcOrd="0" destOrd="0" presId="urn:microsoft.com/office/officeart/2005/8/layout/list1"/>
    <dgm:cxn modelId="{B3E5D117-C6B7-44BA-918B-5C9F0C23AB86}" type="presParOf" srcId="{BB341D52-A62B-4AEF-9EAD-E008BD16DCB5}" destId="{8C49BC4A-4723-4352-B069-50FF5379E824}" srcOrd="1" destOrd="0" presId="urn:microsoft.com/office/officeart/2005/8/layout/list1"/>
    <dgm:cxn modelId="{81C33B6C-E127-4925-BC24-E41FEB14136C}" type="presParOf" srcId="{DA1EA5A9-2149-4096-9E4C-9A6E18305763}" destId="{4267783A-4921-40C3-81EF-5D454FB166B6}" srcOrd="13" destOrd="0" presId="urn:microsoft.com/office/officeart/2005/8/layout/list1"/>
    <dgm:cxn modelId="{32E130DF-07C5-43C9-96B4-36E86686A04B}" type="presParOf" srcId="{DA1EA5A9-2149-4096-9E4C-9A6E18305763}" destId="{49B8678C-4518-4F75-8C7D-5D15E800F033}" srcOrd="14" destOrd="0" presId="urn:microsoft.com/office/officeart/2005/8/layout/list1"/>
    <dgm:cxn modelId="{E188B844-1F41-42CA-BD45-E1067336F343}" type="presParOf" srcId="{DA1EA5A9-2149-4096-9E4C-9A6E18305763}" destId="{F5EF4260-B6F4-4290-9C64-39D6F3560874}" srcOrd="15" destOrd="0" presId="urn:microsoft.com/office/officeart/2005/8/layout/list1"/>
    <dgm:cxn modelId="{DC873027-EB61-457D-9666-3DDF512F0207}" type="presParOf" srcId="{DA1EA5A9-2149-4096-9E4C-9A6E18305763}" destId="{8A801730-1358-44F8-9489-ABEE8F6ADD22}" srcOrd="16" destOrd="0" presId="urn:microsoft.com/office/officeart/2005/8/layout/list1"/>
    <dgm:cxn modelId="{725A0488-EB95-47C2-832E-CE346356382E}" type="presParOf" srcId="{8A801730-1358-44F8-9489-ABEE8F6ADD22}" destId="{47CCED58-0B6C-471F-BC54-8FC3E9B052D1}" srcOrd="0" destOrd="0" presId="urn:microsoft.com/office/officeart/2005/8/layout/list1"/>
    <dgm:cxn modelId="{2845874A-AC52-48D3-8BAE-36F954E61126}" type="presParOf" srcId="{8A801730-1358-44F8-9489-ABEE8F6ADD22}" destId="{971DCF65-6113-4631-B01E-80C699C58885}" srcOrd="1" destOrd="0" presId="urn:microsoft.com/office/officeart/2005/8/layout/list1"/>
    <dgm:cxn modelId="{FD92D5C0-8B37-4FF7-B154-E5534B0AAA39}" type="presParOf" srcId="{DA1EA5A9-2149-4096-9E4C-9A6E18305763}" destId="{98B11D30-874F-4674-BC42-A281ACE8F283}" srcOrd="17" destOrd="0" presId="urn:microsoft.com/office/officeart/2005/8/layout/list1"/>
    <dgm:cxn modelId="{BDAF5125-8EFB-49A6-957A-62AFD715634C}" type="presParOf" srcId="{DA1EA5A9-2149-4096-9E4C-9A6E18305763}" destId="{FFEFA506-6BE4-4235-9179-EEFF93808D36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C344F7-3B43-42D3-9C36-842BCAE127E2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8947FB42-A586-4DA4-8B9C-0A98106CA8DA}">
      <dgm:prSet/>
      <dgm:spPr/>
      <dgm:t>
        <a:bodyPr/>
        <a:lstStyle/>
        <a:p>
          <a:r>
            <a:rPr lang="en-US"/>
            <a:t>CO</a:t>
          </a:r>
          <a:r>
            <a:rPr lang="en-US" baseline="-25000"/>
            <a:t>2</a:t>
          </a:r>
          <a:r>
            <a:rPr lang="en-US"/>
            <a:t> Storage</a:t>
          </a:r>
        </a:p>
      </dgm:t>
    </dgm:pt>
    <dgm:pt modelId="{D71EEF8B-1340-4091-879C-16F1C3BFF0BF}" type="parTrans" cxnId="{2935B04D-C626-491C-87B0-3191395599EE}">
      <dgm:prSet/>
      <dgm:spPr/>
      <dgm:t>
        <a:bodyPr/>
        <a:lstStyle/>
        <a:p>
          <a:endParaRPr lang="en-US"/>
        </a:p>
      </dgm:t>
    </dgm:pt>
    <dgm:pt modelId="{1A4DC85D-9EF8-4096-BB3A-4065D3F150B3}" type="sibTrans" cxnId="{2935B04D-C626-491C-87B0-3191395599EE}">
      <dgm:prSet/>
      <dgm:spPr/>
      <dgm:t>
        <a:bodyPr/>
        <a:lstStyle/>
        <a:p>
          <a:endParaRPr lang="en-US"/>
        </a:p>
      </dgm:t>
    </dgm:pt>
    <dgm:pt modelId="{6416BB0F-FE1D-4764-A743-478EFDF7AFCC}">
      <dgm:prSet/>
      <dgm:spPr/>
      <dgm:t>
        <a:bodyPr/>
        <a:lstStyle/>
        <a:p>
          <a:r>
            <a:rPr lang="en-US"/>
            <a:t>Vaporizer</a:t>
          </a:r>
        </a:p>
      </dgm:t>
    </dgm:pt>
    <dgm:pt modelId="{B36D6D40-B636-48EC-B2C6-D2F319A097EC}" type="parTrans" cxnId="{3904F059-0BB7-49DA-A790-D149D89A7C18}">
      <dgm:prSet/>
      <dgm:spPr/>
      <dgm:t>
        <a:bodyPr/>
        <a:lstStyle/>
        <a:p>
          <a:endParaRPr lang="en-US"/>
        </a:p>
      </dgm:t>
    </dgm:pt>
    <dgm:pt modelId="{94AE8F05-3E26-47E5-9D56-AD6DD01783E2}" type="sibTrans" cxnId="{3904F059-0BB7-49DA-A790-D149D89A7C18}">
      <dgm:prSet/>
      <dgm:spPr/>
      <dgm:t>
        <a:bodyPr/>
        <a:lstStyle/>
        <a:p>
          <a:endParaRPr lang="en-US"/>
        </a:p>
      </dgm:t>
    </dgm:pt>
    <dgm:pt modelId="{3A118DDB-3FF7-43FE-B4AD-DF4D0A9CE272}">
      <dgm:prSet/>
      <dgm:spPr/>
      <dgm:t>
        <a:bodyPr/>
        <a:lstStyle/>
        <a:p>
          <a:r>
            <a:rPr lang="en-US"/>
            <a:t>Vapor Heater</a:t>
          </a:r>
        </a:p>
      </dgm:t>
    </dgm:pt>
    <dgm:pt modelId="{BB4F3039-505B-4C49-BE1A-4A55F69762D2}" type="parTrans" cxnId="{1719FB7E-018B-4EA4-B23D-8E2AB0F41159}">
      <dgm:prSet/>
      <dgm:spPr/>
      <dgm:t>
        <a:bodyPr/>
        <a:lstStyle/>
        <a:p>
          <a:endParaRPr lang="en-US"/>
        </a:p>
      </dgm:t>
    </dgm:pt>
    <dgm:pt modelId="{C9604D42-5FD1-405B-BD17-7F53E1D4ECA0}" type="sibTrans" cxnId="{1719FB7E-018B-4EA4-B23D-8E2AB0F41159}">
      <dgm:prSet/>
      <dgm:spPr/>
      <dgm:t>
        <a:bodyPr/>
        <a:lstStyle/>
        <a:p>
          <a:endParaRPr lang="en-US"/>
        </a:p>
      </dgm:t>
    </dgm:pt>
    <dgm:pt modelId="{E67D5E2A-C449-43EC-9943-89774EA8E92F}">
      <dgm:prSet/>
      <dgm:spPr/>
      <dgm:t>
        <a:bodyPr/>
        <a:lstStyle/>
        <a:p>
          <a:r>
            <a:rPr lang="en-US"/>
            <a:t>Pressure Regulator</a:t>
          </a:r>
        </a:p>
      </dgm:t>
    </dgm:pt>
    <dgm:pt modelId="{27919830-D180-4871-BE34-80ACD05BACE7}" type="parTrans" cxnId="{5BFF2878-FACF-4107-B3DE-0E0C8537B0E9}">
      <dgm:prSet/>
      <dgm:spPr/>
      <dgm:t>
        <a:bodyPr/>
        <a:lstStyle/>
        <a:p>
          <a:endParaRPr lang="en-US"/>
        </a:p>
      </dgm:t>
    </dgm:pt>
    <dgm:pt modelId="{634E7B8D-F946-4436-9176-21073EB96A17}" type="sibTrans" cxnId="{5BFF2878-FACF-4107-B3DE-0E0C8537B0E9}">
      <dgm:prSet/>
      <dgm:spPr/>
      <dgm:t>
        <a:bodyPr/>
        <a:lstStyle/>
        <a:p>
          <a:endParaRPr lang="en-US"/>
        </a:p>
      </dgm:t>
    </dgm:pt>
    <dgm:pt modelId="{7F90EDB1-F76F-4CB9-B1AE-7D96E9A970EF}">
      <dgm:prSet/>
      <dgm:spPr/>
      <dgm:t>
        <a:bodyPr/>
        <a:lstStyle/>
        <a:p>
          <a:r>
            <a:rPr lang="en-US"/>
            <a:t>CO</a:t>
          </a:r>
          <a:r>
            <a:rPr lang="en-US" baseline="-25000"/>
            <a:t>2</a:t>
          </a:r>
          <a:r>
            <a:rPr lang="en-US"/>
            <a:t> / H</a:t>
          </a:r>
          <a:r>
            <a:rPr lang="en-US" baseline="-25000"/>
            <a:t>2</a:t>
          </a:r>
          <a:r>
            <a:rPr lang="en-US"/>
            <a:t>CO</a:t>
          </a:r>
          <a:r>
            <a:rPr lang="en-US" baseline="-25000"/>
            <a:t>3</a:t>
          </a:r>
          <a:r>
            <a:rPr lang="en-US"/>
            <a:t> Feed Panel</a:t>
          </a:r>
        </a:p>
      </dgm:t>
    </dgm:pt>
    <dgm:pt modelId="{787E06BC-E0F7-4AEA-8AFD-FC491C9728B7}" type="parTrans" cxnId="{A5410B71-0241-4A15-8880-59CC16412E94}">
      <dgm:prSet/>
      <dgm:spPr/>
      <dgm:t>
        <a:bodyPr/>
        <a:lstStyle/>
        <a:p>
          <a:endParaRPr lang="en-US"/>
        </a:p>
      </dgm:t>
    </dgm:pt>
    <dgm:pt modelId="{ECBFD0B9-CDB8-4BF3-A814-E485D1396AC3}" type="sibTrans" cxnId="{A5410B71-0241-4A15-8880-59CC16412E94}">
      <dgm:prSet/>
      <dgm:spPr/>
      <dgm:t>
        <a:bodyPr/>
        <a:lstStyle/>
        <a:p>
          <a:endParaRPr lang="en-US"/>
        </a:p>
      </dgm:t>
    </dgm:pt>
    <dgm:pt modelId="{81DDE870-B7F7-444C-9B3B-04E20B1C9830}">
      <dgm:prSet/>
      <dgm:spPr/>
      <dgm:t>
        <a:bodyPr/>
        <a:lstStyle/>
        <a:p>
          <a:r>
            <a:rPr lang="en-US"/>
            <a:t>Diffuser</a:t>
          </a:r>
        </a:p>
      </dgm:t>
    </dgm:pt>
    <dgm:pt modelId="{D6484965-64FB-4789-8F3A-8E00F27B4EAE}" type="parTrans" cxnId="{D634FB05-3A2C-4A0E-A2CF-9B29AA1AE237}">
      <dgm:prSet/>
      <dgm:spPr/>
      <dgm:t>
        <a:bodyPr/>
        <a:lstStyle/>
        <a:p>
          <a:endParaRPr lang="en-US"/>
        </a:p>
      </dgm:t>
    </dgm:pt>
    <dgm:pt modelId="{8C238B94-569A-4E55-9343-B13FE9E8F70D}" type="sibTrans" cxnId="{D634FB05-3A2C-4A0E-A2CF-9B29AA1AE237}">
      <dgm:prSet/>
      <dgm:spPr/>
      <dgm:t>
        <a:bodyPr/>
        <a:lstStyle/>
        <a:p>
          <a:endParaRPr lang="en-US"/>
        </a:p>
      </dgm:t>
    </dgm:pt>
    <dgm:pt modelId="{29A42156-303A-426D-8B15-1A6AFB794D66}" type="pres">
      <dgm:prSet presAssocID="{07C344F7-3B43-42D3-9C36-842BCAE127E2}" presName="linear" presStyleCnt="0">
        <dgm:presLayoutVars>
          <dgm:animLvl val="lvl"/>
          <dgm:resizeHandles val="exact"/>
        </dgm:presLayoutVars>
      </dgm:prSet>
      <dgm:spPr/>
    </dgm:pt>
    <dgm:pt modelId="{BCF088B3-B065-45F3-A25C-8F7A199796F0}" type="pres">
      <dgm:prSet presAssocID="{8947FB42-A586-4DA4-8B9C-0A98106CA8D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9B60AF6-024A-47B5-A490-3D3FA9A15903}" type="pres">
      <dgm:prSet presAssocID="{1A4DC85D-9EF8-4096-BB3A-4065D3F150B3}" presName="spacer" presStyleCnt="0"/>
      <dgm:spPr/>
    </dgm:pt>
    <dgm:pt modelId="{B1DAD286-7FC3-447F-9B35-0F73E5491670}" type="pres">
      <dgm:prSet presAssocID="{6416BB0F-FE1D-4764-A743-478EFDF7AFC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4014DA7-A915-4BEB-926B-3C5EEEBE5064}" type="pres">
      <dgm:prSet presAssocID="{94AE8F05-3E26-47E5-9D56-AD6DD01783E2}" presName="spacer" presStyleCnt="0"/>
      <dgm:spPr/>
    </dgm:pt>
    <dgm:pt modelId="{A6C63013-65D9-4578-976E-F5F5199161BD}" type="pres">
      <dgm:prSet presAssocID="{3A118DDB-3FF7-43FE-B4AD-DF4D0A9CE27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838252A8-61DA-4A2F-9BD1-4D14893D66DC}" type="pres">
      <dgm:prSet presAssocID="{C9604D42-5FD1-405B-BD17-7F53E1D4ECA0}" presName="spacer" presStyleCnt="0"/>
      <dgm:spPr/>
    </dgm:pt>
    <dgm:pt modelId="{61BEF837-417A-42ED-B374-22942748BA6F}" type="pres">
      <dgm:prSet presAssocID="{E67D5E2A-C449-43EC-9943-89774EA8E92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A188D9EA-AC33-4C10-8C07-9DC714704E52}" type="pres">
      <dgm:prSet presAssocID="{634E7B8D-F946-4436-9176-21073EB96A17}" presName="spacer" presStyleCnt="0"/>
      <dgm:spPr/>
    </dgm:pt>
    <dgm:pt modelId="{13208162-7BE0-48FA-8687-E1A9307EA0F1}" type="pres">
      <dgm:prSet presAssocID="{7F90EDB1-F76F-4CB9-B1AE-7D96E9A970E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7AA269E-DD38-4F8E-A446-565B13CC8669}" type="pres">
      <dgm:prSet presAssocID="{ECBFD0B9-CDB8-4BF3-A814-E485D1396AC3}" presName="spacer" presStyleCnt="0"/>
      <dgm:spPr/>
    </dgm:pt>
    <dgm:pt modelId="{E64BCCE3-8997-46ED-BEF5-54803CDA8A15}" type="pres">
      <dgm:prSet presAssocID="{81DDE870-B7F7-444C-9B3B-04E20B1C9830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D634FB05-3A2C-4A0E-A2CF-9B29AA1AE237}" srcId="{07C344F7-3B43-42D3-9C36-842BCAE127E2}" destId="{81DDE870-B7F7-444C-9B3B-04E20B1C9830}" srcOrd="5" destOrd="0" parTransId="{D6484965-64FB-4789-8F3A-8E00F27B4EAE}" sibTransId="{8C238B94-569A-4E55-9343-B13FE9E8F70D}"/>
    <dgm:cxn modelId="{232B600D-0918-4922-ABE0-F613F34A58AE}" type="presOf" srcId="{3A118DDB-3FF7-43FE-B4AD-DF4D0A9CE272}" destId="{A6C63013-65D9-4578-976E-F5F5199161BD}" srcOrd="0" destOrd="0" presId="urn:microsoft.com/office/officeart/2005/8/layout/vList2"/>
    <dgm:cxn modelId="{2935B04D-C626-491C-87B0-3191395599EE}" srcId="{07C344F7-3B43-42D3-9C36-842BCAE127E2}" destId="{8947FB42-A586-4DA4-8B9C-0A98106CA8DA}" srcOrd="0" destOrd="0" parTransId="{D71EEF8B-1340-4091-879C-16F1C3BFF0BF}" sibTransId="{1A4DC85D-9EF8-4096-BB3A-4065D3F150B3}"/>
    <dgm:cxn modelId="{A5410B71-0241-4A15-8880-59CC16412E94}" srcId="{07C344F7-3B43-42D3-9C36-842BCAE127E2}" destId="{7F90EDB1-F76F-4CB9-B1AE-7D96E9A970EF}" srcOrd="4" destOrd="0" parTransId="{787E06BC-E0F7-4AEA-8AFD-FC491C9728B7}" sibTransId="{ECBFD0B9-CDB8-4BF3-A814-E485D1396AC3}"/>
    <dgm:cxn modelId="{02E42D74-E349-4145-B8AF-778669859DB5}" type="presOf" srcId="{8947FB42-A586-4DA4-8B9C-0A98106CA8DA}" destId="{BCF088B3-B065-45F3-A25C-8F7A199796F0}" srcOrd="0" destOrd="0" presId="urn:microsoft.com/office/officeart/2005/8/layout/vList2"/>
    <dgm:cxn modelId="{5BFF2878-FACF-4107-B3DE-0E0C8537B0E9}" srcId="{07C344F7-3B43-42D3-9C36-842BCAE127E2}" destId="{E67D5E2A-C449-43EC-9943-89774EA8E92F}" srcOrd="3" destOrd="0" parTransId="{27919830-D180-4871-BE34-80ACD05BACE7}" sibTransId="{634E7B8D-F946-4436-9176-21073EB96A17}"/>
    <dgm:cxn modelId="{3904F059-0BB7-49DA-A790-D149D89A7C18}" srcId="{07C344F7-3B43-42D3-9C36-842BCAE127E2}" destId="{6416BB0F-FE1D-4764-A743-478EFDF7AFCC}" srcOrd="1" destOrd="0" parTransId="{B36D6D40-B636-48EC-B2C6-D2F319A097EC}" sibTransId="{94AE8F05-3E26-47E5-9D56-AD6DD01783E2}"/>
    <dgm:cxn modelId="{1719FB7E-018B-4EA4-B23D-8E2AB0F41159}" srcId="{07C344F7-3B43-42D3-9C36-842BCAE127E2}" destId="{3A118DDB-3FF7-43FE-B4AD-DF4D0A9CE272}" srcOrd="2" destOrd="0" parTransId="{BB4F3039-505B-4C49-BE1A-4A55F69762D2}" sibTransId="{C9604D42-5FD1-405B-BD17-7F53E1D4ECA0}"/>
    <dgm:cxn modelId="{179BE6A5-91D4-4DB8-A591-E4361614325B}" type="presOf" srcId="{6416BB0F-FE1D-4764-A743-478EFDF7AFCC}" destId="{B1DAD286-7FC3-447F-9B35-0F73E5491670}" srcOrd="0" destOrd="0" presId="urn:microsoft.com/office/officeart/2005/8/layout/vList2"/>
    <dgm:cxn modelId="{A6438FB3-F474-401A-A639-6920ECFCE5F6}" type="presOf" srcId="{E67D5E2A-C449-43EC-9943-89774EA8E92F}" destId="{61BEF837-417A-42ED-B374-22942748BA6F}" srcOrd="0" destOrd="0" presId="urn:microsoft.com/office/officeart/2005/8/layout/vList2"/>
    <dgm:cxn modelId="{35E71CC6-AAF5-4E02-A750-CE31E159FC40}" type="presOf" srcId="{07C344F7-3B43-42D3-9C36-842BCAE127E2}" destId="{29A42156-303A-426D-8B15-1A6AFB794D66}" srcOrd="0" destOrd="0" presId="urn:microsoft.com/office/officeart/2005/8/layout/vList2"/>
    <dgm:cxn modelId="{2233D5CB-F63A-4785-B2EE-D1C195C52317}" type="presOf" srcId="{7F90EDB1-F76F-4CB9-B1AE-7D96E9A970EF}" destId="{13208162-7BE0-48FA-8687-E1A9307EA0F1}" srcOrd="0" destOrd="0" presId="urn:microsoft.com/office/officeart/2005/8/layout/vList2"/>
    <dgm:cxn modelId="{592707EF-1CAC-4538-8652-91BF947DA973}" type="presOf" srcId="{81DDE870-B7F7-444C-9B3B-04E20B1C9830}" destId="{E64BCCE3-8997-46ED-BEF5-54803CDA8A15}" srcOrd="0" destOrd="0" presId="urn:microsoft.com/office/officeart/2005/8/layout/vList2"/>
    <dgm:cxn modelId="{AD2942CE-8FA7-4FE1-89CB-D18C44E79283}" type="presParOf" srcId="{29A42156-303A-426D-8B15-1A6AFB794D66}" destId="{BCF088B3-B065-45F3-A25C-8F7A199796F0}" srcOrd="0" destOrd="0" presId="urn:microsoft.com/office/officeart/2005/8/layout/vList2"/>
    <dgm:cxn modelId="{F1124782-AB4D-4CBF-9685-0C965A624013}" type="presParOf" srcId="{29A42156-303A-426D-8B15-1A6AFB794D66}" destId="{F9B60AF6-024A-47B5-A490-3D3FA9A15903}" srcOrd="1" destOrd="0" presId="urn:microsoft.com/office/officeart/2005/8/layout/vList2"/>
    <dgm:cxn modelId="{D46AF859-59F2-4731-B14F-F7E559BBA648}" type="presParOf" srcId="{29A42156-303A-426D-8B15-1A6AFB794D66}" destId="{B1DAD286-7FC3-447F-9B35-0F73E5491670}" srcOrd="2" destOrd="0" presId="urn:microsoft.com/office/officeart/2005/8/layout/vList2"/>
    <dgm:cxn modelId="{93F602F3-84CA-4FEC-B152-18B507567884}" type="presParOf" srcId="{29A42156-303A-426D-8B15-1A6AFB794D66}" destId="{94014DA7-A915-4BEB-926B-3C5EEEBE5064}" srcOrd="3" destOrd="0" presId="urn:microsoft.com/office/officeart/2005/8/layout/vList2"/>
    <dgm:cxn modelId="{60098A6D-F848-4A10-9A6F-25B1CA6926FE}" type="presParOf" srcId="{29A42156-303A-426D-8B15-1A6AFB794D66}" destId="{A6C63013-65D9-4578-976E-F5F5199161BD}" srcOrd="4" destOrd="0" presId="urn:microsoft.com/office/officeart/2005/8/layout/vList2"/>
    <dgm:cxn modelId="{9C116731-C2D9-437F-894F-B28EF4E457E3}" type="presParOf" srcId="{29A42156-303A-426D-8B15-1A6AFB794D66}" destId="{838252A8-61DA-4A2F-9BD1-4D14893D66DC}" srcOrd="5" destOrd="0" presId="urn:microsoft.com/office/officeart/2005/8/layout/vList2"/>
    <dgm:cxn modelId="{54CB0384-8547-4C18-9AA4-516B4699CD38}" type="presParOf" srcId="{29A42156-303A-426D-8B15-1A6AFB794D66}" destId="{61BEF837-417A-42ED-B374-22942748BA6F}" srcOrd="6" destOrd="0" presId="urn:microsoft.com/office/officeart/2005/8/layout/vList2"/>
    <dgm:cxn modelId="{A646D410-83E8-4B38-BF55-7737E4EDB993}" type="presParOf" srcId="{29A42156-303A-426D-8B15-1A6AFB794D66}" destId="{A188D9EA-AC33-4C10-8C07-9DC714704E52}" srcOrd="7" destOrd="0" presId="urn:microsoft.com/office/officeart/2005/8/layout/vList2"/>
    <dgm:cxn modelId="{D8D5C49D-C496-45CD-AA29-43D5FF4F2A00}" type="presParOf" srcId="{29A42156-303A-426D-8B15-1A6AFB794D66}" destId="{13208162-7BE0-48FA-8687-E1A9307EA0F1}" srcOrd="8" destOrd="0" presId="urn:microsoft.com/office/officeart/2005/8/layout/vList2"/>
    <dgm:cxn modelId="{C39890A0-16CF-45DB-A1B4-E1099C854BA0}" type="presParOf" srcId="{29A42156-303A-426D-8B15-1A6AFB794D66}" destId="{47AA269E-DD38-4F8E-A446-565B13CC8669}" srcOrd="9" destOrd="0" presId="urn:microsoft.com/office/officeart/2005/8/layout/vList2"/>
    <dgm:cxn modelId="{68DBBB1E-F69F-45A6-B6B8-20A12FF469A2}" type="presParOf" srcId="{29A42156-303A-426D-8B15-1A6AFB794D66}" destId="{E64BCCE3-8997-46ED-BEF5-54803CDA8A1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8C517E-C227-4DAA-AA29-D4E038AD9327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B7C3D4F9-1923-4B23-84E5-62B29465B0A1}">
      <dgm:prSet/>
      <dgm:spPr/>
      <dgm:t>
        <a:bodyPr/>
        <a:lstStyle/>
        <a:p>
          <a:r>
            <a:rPr lang="en-US"/>
            <a:t>Power Industry</a:t>
          </a:r>
        </a:p>
      </dgm:t>
    </dgm:pt>
    <dgm:pt modelId="{B37C2517-1CA1-4D61-84D8-5907483D3D65}" type="parTrans" cxnId="{E406DD2D-0FC4-48A3-ACAC-2FD98BE66B54}">
      <dgm:prSet/>
      <dgm:spPr/>
      <dgm:t>
        <a:bodyPr/>
        <a:lstStyle/>
        <a:p>
          <a:endParaRPr lang="en-US"/>
        </a:p>
      </dgm:t>
    </dgm:pt>
    <dgm:pt modelId="{CD444D33-A02F-4324-B00F-7346610C7370}" type="sibTrans" cxnId="{E406DD2D-0FC4-48A3-ACAC-2FD98BE66B54}">
      <dgm:prSet/>
      <dgm:spPr/>
      <dgm:t>
        <a:bodyPr/>
        <a:lstStyle/>
        <a:p>
          <a:endParaRPr lang="en-US"/>
        </a:p>
      </dgm:t>
    </dgm:pt>
    <dgm:pt modelId="{2DEDE55B-D24B-4FD3-A287-B515BB77E19E}">
      <dgm:prSet/>
      <dgm:spPr/>
      <dgm:t>
        <a:bodyPr/>
        <a:lstStyle/>
        <a:p>
          <a:r>
            <a:rPr lang="en-US"/>
            <a:t>pH Control for Ash Ponds</a:t>
          </a:r>
        </a:p>
      </dgm:t>
    </dgm:pt>
    <dgm:pt modelId="{508DC202-D4FD-479F-917B-CDEF3EA30A75}" type="parTrans" cxnId="{9A7F7326-EA3A-46DD-A0B2-C2D5CBA3037F}">
      <dgm:prSet/>
      <dgm:spPr/>
      <dgm:t>
        <a:bodyPr/>
        <a:lstStyle/>
        <a:p>
          <a:endParaRPr lang="en-US"/>
        </a:p>
      </dgm:t>
    </dgm:pt>
    <dgm:pt modelId="{8DCEA861-5D84-42EE-9E8B-C56BA19D562E}" type="sibTrans" cxnId="{9A7F7326-EA3A-46DD-A0B2-C2D5CBA3037F}">
      <dgm:prSet/>
      <dgm:spPr/>
      <dgm:t>
        <a:bodyPr/>
        <a:lstStyle/>
        <a:p>
          <a:endParaRPr lang="en-US"/>
        </a:p>
      </dgm:t>
    </dgm:pt>
    <dgm:pt modelId="{E9517332-640F-4FC0-8F91-D2312A69467B}">
      <dgm:prSet/>
      <dgm:spPr/>
      <dgm:t>
        <a:bodyPr/>
        <a:lstStyle/>
        <a:p>
          <a:r>
            <a:rPr lang="en-US"/>
            <a:t>pH Control for wastewater and Boiler Blow Down water.</a:t>
          </a:r>
        </a:p>
      </dgm:t>
    </dgm:pt>
    <dgm:pt modelId="{346C458B-3412-4309-BDF6-17C2863D0361}" type="parTrans" cxnId="{FD0B2E97-E6EA-4BE9-AD96-E7CAD91594B9}">
      <dgm:prSet/>
      <dgm:spPr/>
      <dgm:t>
        <a:bodyPr/>
        <a:lstStyle/>
        <a:p>
          <a:endParaRPr lang="en-US"/>
        </a:p>
      </dgm:t>
    </dgm:pt>
    <dgm:pt modelId="{3BDAEA0B-3A22-433E-97E0-D57707BDDB8C}" type="sibTrans" cxnId="{FD0B2E97-E6EA-4BE9-AD96-E7CAD91594B9}">
      <dgm:prSet/>
      <dgm:spPr/>
      <dgm:t>
        <a:bodyPr/>
        <a:lstStyle/>
        <a:p>
          <a:endParaRPr lang="en-US"/>
        </a:p>
      </dgm:t>
    </dgm:pt>
    <dgm:pt modelId="{5A16680E-66DD-4728-9A1D-9318A9252D07}">
      <dgm:prSet/>
      <dgm:spPr/>
      <dgm:t>
        <a:bodyPr/>
        <a:lstStyle/>
        <a:p>
          <a:r>
            <a:rPr lang="en-US"/>
            <a:t>Scale reduction of cooling water</a:t>
          </a:r>
        </a:p>
      </dgm:t>
    </dgm:pt>
    <dgm:pt modelId="{BB886DE2-5B16-48AA-AC33-80A89CD2645B}" type="parTrans" cxnId="{C4EBF48D-0B0B-497F-A879-687AA7A59717}">
      <dgm:prSet/>
      <dgm:spPr/>
      <dgm:t>
        <a:bodyPr/>
        <a:lstStyle/>
        <a:p>
          <a:endParaRPr lang="en-US"/>
        </a:p>
      </dgm:t>
    </dgm:pt>
    <dgm:pt modelId="{E20EF873-DBBE-4A38-AB28-8BB7DCE92EBC}" type="sibTrans" cxnId="{C4EBF48D-0B0B-497F-A879-687AA7A59717}">
      <dgm:prSet/>
      <dgm:spPr/>
      <dgm:t>
        <a:bodyPr/>
        <a:lstStyle/>
        <a:p>
          <a:endParaRPr lang="en-US"/>
        </a:p>
      </dgm:t>
    </dgm:pt>
    <dgm:pt modelId="{8BF25921-75C1-4043-B9FE-C52F3D1AC415}">
      <dgm:prSet/>
      <dgm:spPr/>
      <dgm:t>
        <a:bodyPr/>
        <a:lstStyle/>
        <a:p>
          <a:r>
            <a:rPr lang="en-US"/>
            <a:t>Steel &amp; Chemical Industry</a:t>
          </a:r>
        </a:p>
      </dgm:t>
    </dgm:pt>
    <dgm:pt modelId="{626E05DA-5A39-4045-9B27-F4A67D21FD9C}" type="parTrans" cxnId="{EC6EB8CB-B2E0-40DD-94BB-AB3D23EA857C}">
      <dgm:prSet/>
      <dgm:spPr/>
      <dgm:t>
        <a:bodyPr/>
        <a:lstStyle/>
        <a:p>
          <a:endParaRPr lang="en-US"/>
        </a:p>
      </dgm:t>
    </dgm:pt>
    <dgm:pt modelId="{2C1A5366-3C86-443F-9B7E-E4C8E3FC582F}" type="sibTrans" cxnId="{EC6EB8CB-B2E0-40DD-94BB-AB3D23EA857C}">
      <dgm:prSet/>
      <dgm:spPr/>
      <dgm:t>
        <a:bodyPr/>
        <a:lstStyle/>
        <a:p>
          <a:endParaRPr lang="en-US"/>
        </a:p>
      </dgm:t>
    </dgm:pt>
    <dgm:pt modelId="{F7DA3A6A-2DCF-47A6-9C2B-F1B434528DEF}">
      <dgm:prSet/>
      <dgm:spPr/>
      <dgm:t>
        <a:bodyPr/>
        <a:lstStyle/>
        <a:p>
          <a:r>
            <a:rPr lang="en-US"/>
            <a:t>pH Control for Wastewater, Boiler blow down water.</a:t>
          </a:r>
        </a:p>
      </dgm:t>
    </dgm:pt>
    <dgm:pt modelId="{40785013-DFE3-4B58-9DE8-679297EB7AED}" type="parTrans" cxnId="{8DCB740B-D981-4543-95F5-D550C4F262EE}">
      <dgm:prSet/>
      <dgm:spPr/>
      <dgm:t>
        <a:bodyPr/>
        <a:lstStyle/>
        <a:p>
          <a:endParaRPr lang="en-US"/>
        </a:p>
      </dgm:t>
    </dgm:pt>
    <dgm:pt modelId="{60C6452C-45A8-43A9-9487-BB0E45B21B64}" type="sibTrans" cxnId="{8DCB740B-D981-4543-95F5-D550C4F262EE}">
      <dgm:prSet/>
      <dgm:spPr/>
      <dgm:t>
        <a:bodyPr/>
        <a:lstStyle/>
        <a:p>
          <a:endParaRPr lang="en-US"/>
        </a:p>
      </dgm:t>
    </dgm:pt>
    <dgm:pt modelId="{4837A7D7-5086-4C66-8D6C-055195D7464C}">
      <dgm:prSet/>
      <dgm:spPr/>
      <dgm:t>
        <a:bodyPr/>
        <a:lstStyle/>
        <a:p>
          <a:r>
            <a:rPr lang="en-US"/>
            <a:t>Textile Industry</a:t>
          </a:r>
        </a:p>
      </dgm:t>
    </dgm:pt>
    <dgm:pt modelId="{B8B14584-4E36-4028-B967-564E7B5186D4}" type="parTrans" cxnId="{7CD8D4B7-9B8F-4D2A-8ACE-8D94D591371E}">
      <dgm:prSet/>
      <dgm:spPr/>
      <dgm:t>
        <a:bodyPr/>
        <a:lstStyle/>
        <a:p>
          <a:endParaRPr lang="en-US"/>
        </a:p>
      </dgm:t>
    </dgm:pt>
    <dgm:pt modelId="{A3EDA1C9-95E7-421B-B064-AAE92B8FD33F}" type="sibTrans" cxnId="{7CD8D4B7-9B8F-4D2A-8ACE-8D94D591371E}">
      <dgm:prSet/>
      <dgm:spPr/>
      <dgm:t>
        <a:bodyPr/>
        <a:lstStyle/>
        <a:p>
          <a:endParaRPr lang="en-US"/>
        </a:p>
      </dgm:t>
    </dgm:pt>
    <dgm:pt modelId="{0A1955BD-A64F-4588-89BF-E6CA9E9A45D3}">
      <dgm:prSet/>
      <dgm:spPr/>
      <dgm:t>
        <a:bodyPr/>
        <a:lstStyle/>
        <a:p>
          <a:r>
            <a:rPr lang="en-US"/>
            <a:t>pH Control for Wastewater.</a:t>
          </a:r>
        </a:p>
      </dgm:t>
    </dgm:pt>
    <dgm:pt modelId="{63D9FDCE-2981-402D-8A10-20E7C698AF9D}" type="parTrans" cxnId="{A94D05DC-A32B-411F-BC79-A0557CF85A93}">
      <dgm:prSet/>
      <dgm:spPr/>
      <dgm:t>
        <a:bodyPr/>
        <a:lstStyle/>
        <a:p>
          <a:endParaRPr lang="en-US"/>
        </a:p>
      </dgm:t>
    </dgm:pt>
    <dgm:pt modelId="{023AB463-8EE8-48B7-9FF0-CB1CDE257DD0}" type="sibTrans" cxnId="{A94D05DC-A32B-411F-BC79-A0557CF85A93}">
      <dgm:prSet/>
      <dgm:spPr/>
      <dgm:t>
        <a:bodyPr/>
        <a:lstStyle/>
        <a:p>
          <a:endParaRPr lang="en-US"/>
        </a:p>
      </dgm:t>
    </dgm:pt>
    <dgm:pt modelId="{184C5B6B-3334-4A7C-ABB2-27DB3AC954BE}">
      <dgm:prSet/>
      <dgm:spPr/>
      <dgm:t>
        <a:bodyPr/>
        <a:lstStyle/>
        <a:p>
          <a:r>
            <a:rPr lang="en-US"/>
            <a:t>Concrete &amp; Mining Industry</a:t>
          </a:r>
        </a:p>
      </dgm:t>
    </dgm:pt>
    <dgm:pt modelId="{B17B2C01-7C7D-4CD9-AC2F-DAE445813049}" type="parTrans" cxnId="{D2061E7E-BC49-4A5B-B5E4-DF7F989E934D}">
      <dgm:prSet/>
      <dgm:spPr/>
      <dgm:t>
        <a:bodyPr/>
        <a:lstStyle/>
        <a:p>
          <a:endParaRPr lang="en-US"/>
        </a:p>
      </dgm:t>
    </dgm:pt>
    <dgm:pt modelId="{5C166473-1BD7-4958-97CB-FF82FE323655}" type="sibTrans" cxnId="{D2061E7E-BC49-4A5B-B5E4-DF7F989E934D}">
      <dgm:prSet/>
      <dgm:spPr/>
      <dgm:t>
        <a:bodyPr/>
        <a:lstStyle/>
        <a:p>
          <a:endParaRPr lang="en-US"/>
        </a:p>
      </dgm:t>
    </dgm:pt>
    <dgm:pt modelId="{0EEFBC1A-B8E7-43EE-8273-BEA33A851797}">
      <dgm:prSet/>
      <dgm:spPr/>
      <dgm:t>
        <a:bodyPr/>
        <a:lstStyle/>
        <a:p>
          <a:r>
            <a:rPr lang="en-US"/>
            <a:t>pH Control for Wastewater.</a:t>
          </a:r>
        </a:p>
      </dgm:t>
    </dgm:pt>
    <dgm:pt modelId="{F99EA873-74F8-4BE6-A275-74C18644622C}" type="parTrans" cxnId="{78D58700-F725-43EF-9EC9-62AE089BA408}">
      <dgm:prSet/>
      <dgm:spPr/>
      <dgm:t>
        <a:bodyPr/>
        <a:lstStyle/>
        <a:p>
          <a:endParaRPr lang="en-US"/>
        </a:p>
      </dgm:t>
    </dgm:pt>
    <dgm:pt modelId="{FC3D0282-89B8-4A03-AD7B-5D9FD67DB92B}" type="sibTrans" cxnId="{78D58700-F725-43EF-9EC9-62AE089BA408}">
      <dgm:prSet/>
      <dgm:spPr/>
      <dgm:t>
        <a:bodyPr/>
        <a:lstStyle/>
        <a:p>
          <a:endParaRPr lang="en-US"/>
        </a:p>
      </dgm:t>
    </dgm:pt>
    <dgm:pt modelId="{456A9184-F456-4A95-99EA-0E5EE7604F48}">
      <dgm:prSet/>
      <dgm:spPr/>
      <dgm:t>
        <a:bodyPr/>
        <a:lstStyle/>
        <a:p>
          <a:r>
            <a:rPr lang="en-US"/>
            <a:t>pH Control for Storm water Run Off.</a:t>
          </a:r>
        </a:p>
      </dgm:t>
    </dgm:pt>
    <dgm:pt modelId="{2DDCA0EB-13CE-494B-A252-2E5BFF86F1A7}" type="parTrans" cxnId="{F936D86B-057B-4AE9-A934-626CF9A74294}">
      <dgm:prSet/>
      <dgm:spPr/>
      <dgm:t>
        <a:bodyPr/>
        <a:lstStyle/>
        <a:p>
          <a:endParaRPr lang="en-US"/>
        </a:p>
      </dgm:t>
    </dgm:pt>
    <dgm:pt modelId="{0CCCFC4B-43D1-40B4-9AB7-F96FB759AC03}" type="sibTrans" cxnId="{F936D86B-057B-4AE9-A934-626CF9A74294}">
      <dgm:prSet/>
      <dgm:spPr/>
      <dgm:t>
        <a:bodyPr/>
        <a:lstStyle/>
        <a:p>
          <a:endParaRPr lang="en-US"/>
        </a:p>
      </dgm:t>
    </dgm:pt>
    <dgm:pt modelId="{04A5242A-5C73-4A68-AABF-9308875BAD98}">
      <dgm:prSet/>
      <dgm:spPr/>
      <dgm:t>
        <a:bodyPr/>
        <a:lstStyle/>
        <a:p>
          <a:r>
            <a:rPr lang="en-US"/>
            <a:t>Food and Beverage Industry</a:t>
          </a:r>
        </a:p>
      </dgm:t>
    </dgm:pt>
    <dgm:pt modelId="{1B324364-1F6D-477D-AAE8-D50309D1B2DF}" type="parTrans" cxnId="{526BB483-C3DD-4C9B-A382-1244460C7A81}">
      <dgm:prSet/>
      <dgm:spPr/>
      <dgm:t>
        <a:bodyPr/>
        <a:lstStyle/>
        <a:p>
          <a:endParaRPr lang="en-US"/>
        </a:p>
      </dgm:t>
    </dgm:pt>
    <dgm:pt modelId="{6EFA811C-9BF7-4411-B2DB-3BA0892AEBB4}" type="sibTrans" cxnId="{526BB483-C3DD-4C9B-A382-1244460C7A81}">
      <dgm:prSet/>
      <dgm:spPr/>
      <dgm:t>
        <a:bodyPr/>
        <a:lstStyle/>
        <a:p>
          <a:endParaRPr lang="en-US"/>
        </a:p>
      </dgm:t>
    </dgm:pt>
    <dgm:pt modelId="{43674F84-014C-47F2-9119-525E3C862329}">
      <dgm:prSet/>
      <dgm:spPr/>
      <dgm:t>
        <a:bodyPr/>
        <a:lstStyle/>
        <a:p>
          <a:r>
            <a:rPr lang="en-US"/>
            <a:t>Carbonation</a:t>
          </a:r>
        </a:p>
      </dgm:t>
    </dgm:pt>
    <dgm:pt modelId="{8B4B679C-9D2D-42F1-8677-16062380BD87}" type="parTrans" cxnId="{3B1970A8-D5D6-4E19-8466-BADE05A2C604}">
      <dgm:prSet/>
      <dgm:spPr/>
      <dgm:t>
        <a:bodyPr/>
        <a:lstStyle/>
        <a:p>
          <a:endParaRPr lang="en-US"/>
        </a:p>
      </dgm:t>
    </dgm:pt>
    <dgm:pt modelId="{94F9837B-7EFB-43FD-A5BE-5DE71292CBC1}" type="sibTrans" cxnId="{3B1970A8-D5D6-4E19-8466-BADE05A2C604}">
      <dgm:prSet/>
      <dgm:spPr/>
      <dgm:t>
        <a:bodyPr/>
        <a:lstStyle/>
        <a:p>
          <a:endParaRPr lang="en-US"/>
        </a:p>
      </dgm:t>
    </dgm:pt>
    <dgm:pt modelId="{880A14BB-6808-48E0-A784-9DC7FA1CBD9E}">
      <dgm:prSet/>
      <dgm:spPr/>
      <dgm:t>
        <a:bodyPr/>
        <a:lstStyle/>
        <a:p>
          <a:r>
            <a:rPr lang="en-US"/>
            <a:t>Formation of Hypochlorous Acid For Bacteria Kill</a:t>
          </a:r>
        </a:p>
      </dgm:t>
    </dgm:pt>
    <dgm:pt modelId="{ADB377DF-41EF-43F4-AC0D-DDDC1DDD5E7E}" type="parTrans" cxnId="{AE623E33-A396-4E7C-B207-0C969BBAFB0B}">
      <dgm:prSet/>
      <dgm:spPr/>
      <dgm:t>
        <a:bodyPr/>
        <a:lstStyle/>
        <a:p>
          <a:endParaRPr lang="en-US"/>
        </a:p>
      </dgm:t>
    </dgm:pt>
    <dgm:pt modelId="{3CDE8C46-C67B-4E58-A110-FB21C426F839}" type="sibTrans" cxnId="{AE623E33-A396-4E7C-B207-0C969BBAFB0B}">
      <dgm:prSet/>
      <dgm:spPr/>
      <dgm:t>
        <a:bodyPr/>
        <a:lstStyle/>
        <a:p>
          <a:endParaRPr lang="en-US"/>
        </a:p>
      </dgm:t>
    </dgm:pt>
    <dgm:pt modelId="{299B18D1-37A1-4F9C-810E-B0BD853699A3}">
      <dgm:prSet/>
      <dgm:spPr/>
      <dgm:t>
        <a:bodyPr/>
        <a:lstStyle/>
        <a:p>
          <a:r>
            <a:rPr lang="en-US"/>
            <a:t>pH Control for Wastewater.</a:t>
          </a:r>
        </a:p>
      </dgm:t>
    </dgm:pt>
    <dgm:pt modelId="{A5EC5872-3D25-4C90-88AA-EE3E797F6AE3}" type="parTrans" cxnId="{FA270C1B-3E90-41D3-AD41-916F3975E795}">
      <dgm:prSet/>
      <dgm:spPr/>
      <dgm:t>
        <a:bodyPr/>
        <a:lstStyle/>
        <a:p>
          <a:endParaRPr lang="en-US"/>
        </a:p>
      </dgm:t>
    </dgm:pt>
    <dgm:pt modelId="{B70D444E-0084-49C6-B8AA-9328D30C475B}" type="sibTrans" cxnId="{FA270C1B-3E90-41D3-AD41-916F3975E795}">
      <dgm:prSet/>
      <dgm:spPr/>
      <dgm:t>
        <a:bodyPr/>
        <a:lstStyle/>
        <a:p>
          <a:endParaRPr lang="en-US"/>
        </a:p>
      </dgm:t>
    </dgm:pt>
    <dgm:pt modelId="{A77577E5-422E-4B3C-A3C6-5AF3F43D0C4F}" type="pres">
      <dgm:prSet presAssocID="{598C517E-C227-4DAA-AA29-D4E038AD9327}" presName="linear" presStyleCnt="0">
        <dgm:presLayoutVars>
          <dgm:dir/>
          <dgm:animLvl val="lvl"/>
          <dgm:resizeHandles val="exact"/>
        </dgm:presLayoutVars>
      </dgm:prSet>
      <dgm:spPr/>
    </dgm:pt>
    <dgm:pt modelId="{0D222F8F-6CDC-4C53-B4E6-A60C9377B61A}" type="pres">
      <dgm:prSet presAssocID="{B7C3D4F9-1923-4B23-84E5-62B29465B0A1}" presName="parentLin" presStyleCnt="0"/>
      <dgm:spPr/>
    </dgm:pt>
    <dgm:pt modelId="{B9DFF9E3-4AD0-4EBA-9594-63B6A9D90BDE}" type="pres">
      <dgm:prSet presAssocID="{B7C3D4F9-1923-4B23-84E5-62B29465B0A1}" presName="parentLeftMargin" presStyleLbl="node1" presStyleIdx="0" presStyleCnt="5"/>
      <dgm:spPr/>
    </dgm:pt>
    <dgm:pt modelId="{7B88F5EF-FA80-41B3-88F5-C89DE84AF3DC}" type="pres">
      <dgm:prSet presAssocID="{B7C3D4F9-1923-4B23-84E5-62B29465B0A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9470AD9-2178-49BD-BC82-C962979BA807}" type="pres">
      <dgm:prSet presAssocID="{B7C3D4F9-1923-4B23-84E5-62B29465B0A1}" presName="negativeSpace" presStyleCnt="0"/>
      <dgm:spPr/>
    </dgm:pt>
    <dgm:pt modelId="{51191ED2-05AE-47A7-A745-D2AAA7FB9771}" type="pres">
      <dgm:prSet presAssocID="{B7C3D4F9-1923-4B23-84E5-62B29465B0A1}" presName="childText" presStyleLbl="conFgAcc1" presStyleIdx="0" presStyleCnt="5">
        <dgm:presLayoutVars>
          <dgm:bulletEnabled val="1"/>
        </dgm:presLayoutVars>
      </dgm:prSet>
      <dgm:spPr/>
    </dgm:pt>
    <dgm:pt modelId="{5939F006-CA3C-4508-A85F-0EDD04C43332}" type="pres">
      <dgm:prSet presAssocID="{CD444D33-A02F-4324-B00F-7346610C7370}" presName="spaceBetweenRectangles" presStyleCnt="0"/>
      <dgm:spPr/>
    </dgm:pt>
    <dgm:pt modelId="{35636EA2-F4D7-474E-876A-B8336FBA21CD}" type="pres">
      <dgm:prSet presAssocID="{8BF25921-75C1-4043-B9FE-C52F3D1AC415}" presName="parentLin" presStyleCnt="0"/>
      <dgm:spPr/>
    </dgm:pt>
    <dgm:pt modelId="{2FFAC3CC-EC8F-4DC4-AC8A-4A914317759D}" type="pres">
      <dgm:prSet presAssocID="{8BF25921-75C1-4043-B9FE-C52F3D1AC415}" presName="parentLeftMargin" presStyleLbl="node1" presStyleIdx="0" presStyleCnt="5"/>
      <dgm:spPr/>
    </dgm:pt>
    <dgm:pt modelId="{9AD1D185-0D67-4E66-812E-B253A5014F3A}" type="pres">
      <dgm:prSet presAssocID="{8BF25921-75C1-4043-B9FE-C52F3D1AC41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992051F-004E-4360-BF9B-C38F08358D71}" type="pres">
      <dgm:prSet presAssocID="{8BF25921-75C1-4043-B9FE-C52F3D1AC415}" presName="negativeSpace" presStyleCnt="0"/>
      <dgm:spPr/>
    </dgm:pt>
    <dgm:pt modelId="{37699304-3E9E-44BC-8B9E-F7B7B0B09A11}" type="pres">
      <dgm:prSet presAssocID="{8BF25921-75C1-4043-B9FE-C52F3D1AC415}" presName="childText" presStyleLbl="conFgAcc1" presStyleIdx="1" presStyleCnt="5">
        <dgm:presLayoutVars>
          <dgm:bulletEnabled val="1"/>
        </dgm:presLayoutVars>
      </dgm:prSet>
      <dgm:spPr/>
    </dgm:pt>
    <dgm:pt modelId="{D9130A56-864C-4FF2-B199-E6613B502A16}" type="pres">
      <dgm:prSet presAssocID="{2C1A5366-3C86-443F-9B7E-E4C8E3FC582F}" presName="spaceBetweenRectangles" presStyleCnt="0"/>
      <dgm:spPr/>
    </dgm:pt>
    <dgm:pt modelId="{FF75EB0D-B1C4-40E3-B7E2-FF6AE96C6E90}" type="pres">
      <dgm:prSet presAssocID="{4837A7D7-5086-4C66-8D6C-055195D7464C}" presName="parentLin" presStyleCnt="0"/>
      <dgm:spPr/>
    </dgm:pt>
    <dgm:pt modelId="{958FE8B5-236A-48FE-86FF-8AAE4AB60C73}" type="pres">
      <dgm:prSet presAssocID="{4837A7D7-5086-4C66-8D6C-055195D7464C}" presName="parentLeftMargin" presStyleLbl="node1" presStyleIdx="1" presStyleCnt="5"/>
      <dgm:spPr/>
    </dgm:pt>
    <dgm:pt modelId="{74073A78-F01F-43AD-96AF-723B3593D832}" type="pres">
      <dgm:prSet presAssocID="{4837A7D7-5086-4C66-8D6C-055195D7464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A27EB04-E221-4384-8D36-8440330C62B7}" type="pres">
      <dgm:prSet presAssocID="{4837A7D7-5086-4C66-8D6C-055195D7464C}" presName="negativeSpace" presStyleCnt="0"/>
      <dgm:spPr/>
    </dgm:pt>
    <dgm:pt modelId="{DB8C5744-E40D-49DF-8C0A-BC1BD5E6A355}" type="pres">
      <dgm:prSet presAssocID="{4837A7D7-5086-4C66-8D6C-055195D7464C}" presName="childText" presStyleLbl="conFgAcc1" presStyleIdx="2" presStyleCnt="5">
        <dgm:presLayoutVars>
          <dgm:bulletEnabled val="1"/>
        </dgm:presLayoutVars>
      </dgm:prSet>
      <dgm:spPr/>
    </dgm:pt>
    <dgm:pt modelId="{270A6B96-0AB4-4EFA-BF23-134E3BC1F00D}" type="pres">
      <dgm:prSet presAssocID="{A3EDA1C9-95E7-421B-B064-AAE92B8FD33F}" presName="spaceBetweenRectangles" presStyleCnt="0"/>
      <dgm:spPr/>
    </dgm:pt>
    <dgm:pt modelId="{38EA97E3-3154-4F00-97A2-366FD07965D3}" type="pres">
      <dgm:prSet presAssocID="{184C5B6B-3334-4A7C-ABB2-27DB3AC954BE}" presName="parentLin" presStyleCnt="0"/>
      <dgm:spPr/>
    </dgm:pt>
    <dgm:pt modelId="{B5FBE590-1AA4-4734-8DE5-B6AEA87EDD45}" type="pres">
      <dgm:prSet presAssocID="{184C5B6B-3334-4A7C-ABB2-27DB3AC954BE}" presName="parentLeftMargin" presStyleLbl="node1" presStyleIdx="2" presStyleCnt="5"/>
      <dgm:spPr/>
    </dgm:pt>
    <dgm:pt modelId="{8407FB07-DFB4-47FC-983A-69261E8C5F60}" type="pres">
      <dgm:prSet presAssocID="{184C5B6B-3334-4A7C-ABB2-27DB3AC954B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A6B8DA0-C2F6-442E-A179-3409124B5E8D}" type="pres">
      <dgm:prSet presAssocID="{184C5B6B-3334-4A7C-ABB2-27DB3AC954BE}" presName="negativeSpace" presStyleCnt="0"/>
      <dgm:spPr/>
    </dgm:pt>
    <dgm:pt modelId="{31E369EA-A010-466A-B23B-43364B96812B}" type="pres">
      <dgm:prSet presAssocID="{184C5B6B-3334-4A7C-ABB2-27DB3AC954BE}" presName="childText" presStyleLbl="conFgAcc1" presStyleIdx="3" presStyleCnt="5">
        <dgm:presLayoutVars>
          <dgm:bulletEnabled val="1"/>
        </dgm:presLayoutVars>
      </dgm:prSet>
      <dgm:spPr/>
    </dgm:pt>
    <dgm:pt modelId="{FC723096-02EC-4A5D-9723-142224006D1B}" type="pres">
      <dgm:prSet presAssocID="{5C166473-1BD7-4958-97CB-FF82FE323655}" presName="spaceBetweenRectangles" presStyleCnt="0"/>
      <dgm:spPr/>
    </dgm:pt>
    <dgm:pt modelId="{71D766FF-ADDC-424A-8EA6-C2113DB7FEB8}" type="pres">
      <dgm:prSet presAssocID="{04A5242A-5C73-4A68-AABF-9308875BAD98}" presName="parentLin" presStyleCnt="0"/>
      <dgm:spPr/>
    </dgm:pt>
    <dgm:pt modelId="{82A2ACEB-B485-4D9B-B05B-0B1B7254E7B4}" type="pres">
      <dgm:prSet presAssocID="{04A5242A-5C73-4A68-AABF-9308875BAD98}" presName="parentLeftMargin" presStyleLbl="node1" presStyleIdx="3" presStyleCnt="5"/>
      <dgm:spPr/>
    </dgm:pt>
    <dgm:pt modelId="{E4E70650-CED9-4230-BC22-7BAC555A863C}" type="pres">
      <dgm:prSet presAssocID="{04A5242A-5C73-4A68-AABF-9308875BAD98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EDE5DB9B-FD6B-4FCC-BF06-C41769F8D5DD}" type="pres">
      <dgm:prSet presAssocID="{04A5242A-5C73-4A68-AABF-9308875BAD98}" presName="negativeSpace" presStyleCnt="0"/>
      <dgm:spPr/>
    </dgm:pt>
    <dgm:pt modelId="{C7A6B341-1098-4202-AA5B-02BD7EA8874A}" type="pres">
      <dgm:prSet presAssocID="{04A5242A-5C73-4A68-AABF-9308875BAD98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78D58700-F725-43EF-9EC9-62AE089BA408}" srcId="{184C5B6B-3334-4A7C-ABB2-27DB3AC954BE}" destId="{0EEFBC1A-B8E7-43EE-8273-BEA33A851797}" srcOrd="0" destOrd="0" parTransId="{F99EA873-74F8-4BE6-A275-74C18644622C}" sibTransId="{FC3D0282-89B8-4A03-AD7B-5D9FD67DB92B}"/>
    <dgm:cxn modelId="{C95A3407-048B-4055-8612-CE7565EC244D}" type="presOf" srcId="{E9517332-640F-4FC0-8F91-D2312A69467B}" destId="{51191ED2-05AE-47A7-A745-D2AAA7FB9771}" srcOrd="0" destOrd="1" presId="urn:microsoft.com/office/officeart/2005/8/layout/list1"/>
    <dgm:cxn modelId="{8DCB740B-D981-4543-95F5-D550C4F262EE}" srcId="{8BF25921-75C1-4043-B9FE-C52F3D1AC415}" destId="{F7DA3A6A-2DCF-47A6-9C2B-F1B434528DEF}" srcOrd="0" destOrd="0" parTransId="{40785013-DFE3-4B58-9DE8-679297EB7AED}" sibTransId="{60C6452C-45A8-43A9-9487-BB0E45B21B64}"/>
    <dgm:cxn modelId="{7F95C316-0A93-4F6A-8B5D-BA629307E433}" type="presOf" srcId="{4837A7D7-5086-4C66-8D6C-055195D7464C}" destId="{958FE8B5-236A-48FE-86FF-8AAE4AB60C73}" srcOrd="0" destOrd="0" presId="urn:microsoft.com/office/officeart/2005/8/layout/list1"/>
    <dgm:cxn modelId="{FA270C1B-3E90-41D3-AD41-916F3975E795}" srcId="{04A5242A-5C73-4A68-AABF-9308875BAD98}" destId="{299B18D1-37A1-4F9C-810E-B0BD853699A3}" srcOrd="2" destOrd="0" parTransId="{A5EC5872-3D25-4C90-88AA-EE3E797F6AE3}" sibTransId="{B70D444E-0084-49C6-B8AA-9328D30C475B}"/>
    <dgm:cxn modelId="{9A7F7326-EA3A-46DD-A0B2-C2D5CBA3037F}" srcId="{B7C3D4F9-1923-4B23-84E5-62B29465B0A1}" destId="{2DEDE55B-D24B-4FD3-A287-B515BB77E19E}" srcOrd="0" destOrd="0" parTransId="{508DC202-D4FD-479F-917B-CDEF3EA30A75}" sibTransId="{8DCEA861-5D84-42EE-9E8B-C56BA19D562E}"/>
    <dgm:cxn modelId="{3B3D6128-4FDD-487B-B069-677969DC841F}" type="presOf" srcId="{2DEDE55B-D24B-4FD3-A287-B515BB77E19E}" destId="{51191ED2-05AE-47A7-A745-D2AAA7FB9771}" srcOrd="0" destOrd="0" presId="urn:microsoft.com/office/officeart/2005/8/layout/list1"/>
    <dgm:cxn modelId="{E406DD2D-0FC4-48A3-ACAC-2FD98BE66B54}" srcId="{598C517E-C227-4DAA-AA29-D4E038AD9327}" destId="{B7C3D4F9-1923-4B23-84E5-62B29465B0A1}" srcOrd="0" destOrd="0" parTransId="{B37C2517-1CA1-4D61-84D8-5907483D3D65}" sibTransId="{CD444D33-A02F-4324-B00F-7346610C7370}"/>
    <dgm:cxn modelId="{A61B4030-E5E9-44A0-8B29-324AEE0DC8B9}" type="presOf" srcId="{880A14BB-6808-48E0-A784-9DC7FA1CBD9E}" destId="{C7A6B341-1098-4202-AA5B-02BD7EA8874A}" srcOrd="0" destOrd="1" presId="urn:microsoft.com/office/officeart/2005/8/layout/list1"/>
    <dgm:cxn modelId="{AE623E33-A396-4E7C-B207-0C969BBAFB0B}" srcId="{04A5242A-5C73-4A68-AABF-9308875BAD98}" destId="{880A14BB-6808-48E0-A784-9DC7FA1CBD9E}" srcOrd="1" destOrd="0" parTransId="{ADB377DF-41EF-43F4-AC0D-DDDC1DDD5E7E}" sibTransId="{3CDE8C46-C67B-4E58-A110-FB21C426F839}"/>
    <dgm:cxn modelId="{F936D86B-057B-4AE9-A934-626CF9A74294}" srcId="{184C5B6B-3334-4A7C-ABB2-27DB3AC954BE}" destId="{456A9184-F456-4A95-99EA-0E5EE7604F48}" srcOrd="1" destOrd="0" parTransId="{2DDCA0EB-13CE-494B-A252-2E5BFF86F1A7}" sibTransId="{0CCCFC4B-43D1-40B4-9AB7-F96FB759AC03}"/>
    <dgm:cxn modelId="{E7E50B6D-C63E-4910-83F9-92B29448C5E8}" type="presOf" srcId="{8BF25921-75C1-4043-B9FE-C52F3D1AC415}" destId="{9AD1D185-0D67-4E66-812E-B253A5014F3A}" srcOrd="1" destOrd="0" presId="urn:microsoft.com/office/officeart/2005/8/layout/list1"/>
    <dgm:cxn modelId="{B152DA4D-D1F8-4692-A7A9-70AEE7B4BB76}" type="presOf" srcId="{8BF25921-75C1-4043-B9FE-C52F3D1AC415}" destId="{2FFAC3CC-EC8F-4DC4-AC8A-4A914317759D}" srcOrd="0" destOrd="0" presId="urn:microsoft.com/office/officeart/2005/8/layout/list1"/>
    <dgm:cxn modelId="{D1C33A4E-A211-4486-94B6-20A0723B0132}" type="presOf" srcId="{B7C3D4F9-1923-4B23-84E5-62B29465B0A1}" destId="{B9DFF9E3-4AD0-4EBA-9594-63B6A9D90BDE}" srcOrd="0" destOrd="0" presId="urn:microsoft.com/office/officeart/2005/8/layout/list1"/>
    <dgm:cxn modelId="{DB0F0F7A-C388-4671-B93A-997FEF08D5E2}" type="presOf" srcId="{0A1955BD-A64F-4588-89BF-E6CA9E9A45D3}" destId="{DB8C5744-E40D-49DF-8C0A-BC1BD5E6A355}" srcOrd="0" destOrd="0" presId="urn:microsoft.com/office/officeart/2005/8/layout/list1"/>
    <dgm:cxn modelId="{D2061E7E-BC49-4A5B-B5E4-DF7F989E934D}" srcId="{598C517E-C227-4DAA-AA29-D4E038AD9327}" destId="{184C5B6B-3334-4A7C-ABB2-27DB3AC954BE}" srcOrd="3" destOrd="0" parTransId="{B17B2C01-7C7D-4CD9-AC2F-DAE445813049}" sibTransId="{5C166473-1BD7-4958-97CB-FF82FE323655}"/>
    <dgm:cxn modelId="{526BB483-C3DD-4C9B-A382-1244460C7A81}" srcId="{598C517E-C227-4DAA-AA29-D4E038AD9327}" destId="{04A5242A-5C73-4A68-AABF-9308875BAD98}" srcOrd="4" destOrd="0" parTransId="{1B324364-1F6D-477D-AAE8-D50309D1B2DF}" sibTransId="{6EFA811C-9BF7-4411-B2DB-3BA0892AEBB4}"/>
    <dgm:cxn modelId="{C4EBF48D-0B0B-497F-A879-687AA7A59717}" srcId="{B7C3D4F9-1923-4B23-84E5-62B29465B0A1}" destId="{5A16680E-66DD-4728-9A1D-9318A9252D07}" srcOrd="2" destOrd="0" parTransId="{BB886DE2-5B16-48AA-AC33-80A89CD2645B}" sibTransId="{E20EF873-DBBE-4A38-AB28-8BB7DCE92EBC}"/>
    <dgm:cxn modelId="{FD0B2E97-E6EA-4BE9-AD96-E7CAD91594B9}" srcId="{B7C3D4F9-1923-4B23-84E5-62B29465B0A1}" destId="{E9517332-640F-4FC0-8F91-D2312A69467B}" srcOrd="1" destOrd="0" parTransId="{346C458B-3412-4309-BDF6-17C2863D0361}" sibTransId="{3BDAEA0B-3A22-433E-97E0-D57707BDDB8C}"/>
    <dgm:cxn modelId="{BFDA3B9B-D9F1-4188-9A3E-D6A187262A8C}" type="presOf" srcId="{5A16680E-66DD-4728-9A1D-9318A9252D07}" destId="{51191ED2-05AE-47A7-A745-D2AAA7FB9771}" srcOrd="0" destOrd="2" presId="urn:microsoft.com/office/officeart/2005/8/layout/list1"/>
    <dgm:cxn modelId="{F8DBEA9B-566F-4C46-9E7E-0859F3506387}" type="presOf" srcId="{04A5242A-5C73-4A68-AABF-9308875BAD98}" destId="{E4E70650-CED9-4230-BC22-7BAC555A863C}" srcOrd="1" destOrd="0" presId="urn:microsoft.com/office/officeart/2005/8/layout/list1"/>
    <dgm:cxn modelId="{3B1970A8-D5D6-4E19-8466-BADE05A2C604}" srcId="{04A5242A-5C73-4A68-AABF-9308875BAD98}" destId="{43674F84-014C-47F2-9119-525E3C862329}" srcOrd="0" destOrd="0" parTransId="{8B4B679C-9D2D-42F1-8677-16062380BD87}" sibTransId="{94F9837B-7EFB-43FD-A5BE-5DE71292CBC1}"/>
    <dgm:cxn modelId="{D51DF7AA-09F0-437F-A071-54D7C6DF2DF8}" type="presOf" srcId="{456A9184-F456-4A95-99EA-0E5EE7604F48}" destId="{31E369EA-A010-466A-B23B-43364B96812B}" srcOrd="0" destOrd="1" presId="urn:microsoft.com/office/officeart/2005/8/layout/list1"/>
    <dgm:cxn modelId="{6FDD99B6-CF72-42A1-96E2-23630A81A055}" type="presOf" srcId="{184C5B6B-3334-4A7C-ABB2-27DB3AC954BE}" destId="{B5FBE590-1AA4-4734-8DE5-B6AEA87EDD45}" srcOrd="0" destOrd="0" presId="urn:microsoft.com/office/officeart/2005/8/layout/list1"/>
    <dgm:cxn modelId="{7CD8D4B7-9B8F-4D2A-8ACE-8D94D591371E}" srcId="{598C517E-C227-4DAA-AA29-D4E038AD9327}" destId="{4837A7D7-5086-4C66-8D6C-055195D7464C}" srcOrd="2" destOrd="0" parTransId="{B8B14584-4E36-4028-B967-564E7B5186D4}" sibTransId="{A3EDA1C9-95E7-421B-B064-AAE92B8FD33F}"/>
    <dgm:cxn modelId="{1DAB1FBC-328B-4B2D-A30D-F33F8AA32D91}" type="presOf" srcId="{4837A7D7-5086-4C66-8D6C-055195D7464C}" destId="{74073A78-F01F-43AD-96AF-723B3593D832}" srcOrd="1" destOrd="0" presId="urn:microsoft.com/office/officeart/2005/8/layout/list1"/>
    <dgm:cxn modelId="{6484B5BF-8390-4410-A5F6-0AF87A630142}" type="presOf" srcId="{598C517E-C227-4DAA-AA29-D4E038AD9327}" destId="{A77577E5-422E-4B3C-A3C6-5AF3F43D0C4F}" srcOrd="0" destOrd="0" presId="urn:microsoft.com/office/officeart/2005/8/layout/list1"/>
    <dgm:cxn modelId="{EAFD8ED7-F418-4108-9814-E3195816B1DC}" type="presOf" srcId="{184C5B6B-3334-4A7C-ABB2-27DB3AC954BE}" destId="{8407FB07-DFB4-47FC-983A-69261E8C5F60}" srcOrd="1" destOrd="0" presId="urn:microsoft.com/office/officeart/2005/8/layout/list1"/>
    <dgm:cxn modelId="{D3D9DFE3-FDE3-427E-A7F3-31E3685FFACD}" type="presOf" srcId="{0EEFBC1A-B8E7-43EE-8273-BEA33A851797}" destId="{31E369EA-A010-466A-B23B-43364B96812B}" srcOrd="0" destOrd="0" presId="urn:microsoft.com/office/officeart/2005/8/layout/list1"/>
    <dgm:cxn modelId="{AB9A6EE4-0F6C-4523-9CF6-5F99112B0169}" type="presOf" srcId="{299B18D1-37A1-4F9C-810E-B0BD853699A3}" destId="{C7A6B341-1098-4202-AA5B-02BD7EA8874A}" srcOrd="0" destOrd="2" presId="urn:microsoft.com/office/officeart/2005/8/layout/list1"/>
    <dgm:cxn modelId="{31F7C8E4-1246-4F09-8C10-1E47FF4A1127}" type="presOf" srcId="{B7C3D4F9-1923-4B23-84E5-62B29465B0A1}" destId="{7B88F5EF-FA80-41B3-88F5-C89DE84AF3DC}" srcOrd="1" destOrd="0" presId="urn:microsoft.com/office/officeart/2005/8/layout/list1"/>
    <dgm:cxn modelId="{EC6EB8CB-B2E0-40DD-94BB-AB3D23EA857C}" srcId="{598C517E-C227-4DAA-AA29-D4E038AD9327}" destId="{8BF25921-75C1-4043-B9FE-C52F3D1AC415}" srcOrd="1" destOrd="0" parTransId="{626E05DA-5A39-4045-9B27-F4A67D21FD9C}" sibTransId="{2C1A5366-3C86-443F-9B7E-E4C8E3FC582F}"/>
    <dgm:cxn modelId="{0A4655EE-3E9F-4D9B-AE22-A9E2D1404796}" type="presOf" srcId="{F7DA3A6A-2DCF-47A6-9C2B-F1B434528DEF}" destId="{37699304-3E9E-44BC-8B9E-F7B7B0B09A11}" srcOrd="0" destOrd="0" presId="urn:microsoft.com/office/officeart/2005/8/layout/list1"/>
    <dgm:cxn modelId="{3F9BCFCF-DEA6-4D07-A874-938405407190}" type="presOf" srcId="{43674F84-014C-47F2-9119-525E3C862329}" destId="{C7A6B341-1098-4202-AA5B-02BD7EA8874A}" srcOrd="0" destOrd="0" presId="urn:microsoft.com/office/officeart/2005/8/layout/list1"/>
    <dgm:cxn modelId="{A94D05DC-A32B-411F-BC79-A0557CF85A93}" srcId="{4837A7D7-5086-4C66-8D6C-055195D7464C}" destId="{0A1955BD-A64F-4588-89BF-E6CA9E9A45D3}" srcOrd="0" destOrd="0" parTransId="{63D9FDCE-2981-402D-8A10-20E7C698AF9D}" sibTransId="{023AB463-8EE8-48B7-9FF0-CB1CDE257DD0}"/>
    <dgm:cxn modelId="{B56861FF-5336-484D-92C8-4703B1ABDEB3}" type="presOf" srcId="{04A5242A-5C73-4A68-AABF-9308875BAD98}" destId="{82A2ACEB-B485-4D9B-B05B-0B1B7254E7B4}" srcOrd="0" destOrd="0" presId="urn:microsoft.com/office/officeart/2005/8/layout/list1"/>
    <dgm:cxn modelId="{D1BDB955-D7CB-4793-9C0F-8B0334072A16}" type="presParOf" srcId="{A77577E5-422E-4B3C-A3C6-5AF3F43D0C4F}" destId="{0D222F8F-6CDC-4C53-B4E6-A60C9377B61A}" srcOrd="0" destOrd="0" presId="urn:microsoft.com/office/officeart/2005/8/layout/list1"/>
    <dgm:cxn modelId="{EFF597BF-3DF8-4C26-81E1-7F9A0CD1C04D}" type="presParOf" srcId="{0D222F8F-6CDC-4C53-B4E6-A60C9377B61A}" destId="{B9DFF9E3-4AD0-4EBA-9594-63B6A9D90BDE}" srcOrd="0" destOrd="0" presId="urn:microsoft.com/office/officeart/2005/8/layout/list1"/>
    <dgm:cxn modelId="{7ADC080F-653C-4E1B-94C4-02080F9F7BE6}" type="presParOf" srcId="{0D222F8F-6CDC-4C53-B4E6-A60C9377B61A}" destId="{7B88F5EF-FA80-41B3-88F5-C89DE84AF3DC}" srcOrd="1" destOrd="0" presId="urn:microsoft.com/office/officeart/2005/8/layout/list1"/>
    <dgm:cxn modelId="{52FCD60C-3B3B-4C9F-90E3-01B2FECECA60}" type="presParOf" srcId="{A77577E5-422E-4B3C-A3C6-5AF3F43D0C4F}" destId="{F9470AD9-2178-49BD-BC82-C962979BA807}" srcOrd="1" destOrd="0" presId="urn:microsoft.com/office/officeart/2005/8/layout/list1"/>
    <dgm:cxn modelId="{A4B740E7-C36B-4280-B6FC-BF11841819A4}" type="presParOf" srcId="{A77577E5-422E-4B3C-A3C6-5AF3F43D0C4F}" destId="{51191ED2-05AE-47A7-A745-D2AAA7FB9771}" srcOrd="2" destOrd="0" presId="urn:microsoft.com/office/officeart/2005/8/layout/list1"/>
    <dgm:cxn modelId="{F352F507-C972-46C9-98F3-CCBFD54A9617}" type="presParOf" srcId="{A77577E5-422E-4B3C-A3C6-5AF3F43D0C4F}" destId="{5939F006-CA3C-4508-A85F-0EDD04C43332}" srcOrd="3" destOrd="0" presId="urn:microsoft.com/office/officeart/2005/8/layout/list1"/>
    <dgm:cxn modelId="{2203A443-F72B-415E-9352-FC476F1A5928}" type="presParOf" srcId="{A77577E5-422E-4B3C-A3C6-5AF3F43D0C4F}" destId="{35636EA2-F4D7-474E-876A-B8336FBA21CD}" srcOrd="4" destOrd="0" presId="urn:microsoft.com/office/officeart/2005/8/layout/list1"/>
    <dgm:cxn modelId="{BE3D2F1F-420B-41C3-9049-EE0B8B778868}" type="presParOf" srcId="{35636EA2-F4D7-474E-876A-B8336FBA21CD}" destId="{2FFAC3CC-EC8F-4DC4-AC8A-4A914317759D}" srcOrd="0" destOrd="0" presId="urn:microsoft.com/office/officeart/2005/8/layout/list1"/>
    <dgm:cxn modelId="{B6ACA053-FD1B-481E-B71B-8F818213DC09}" type="presParOf" srcId="{35636EA2-F4D7-474E-876A-B8336FBA21CD}" destId="{9AD1D185-0D67-4E66-812E-B253A5014F3A}" srcOrd="1" destOrd="0" presId="urn:microsoft.com/office/officeart/2005/8/layout/list1"/>
    <dgm:cxn modelId="{6ADDD06D-0B55-48B9-948B-176B45D38EA7}" type="presParOf" srcId="{A77577E5-422E-4B3C-A3C6-5AF3F43D0C4F}" destId="{C992051F-004E-4360-BF9B-C38F08358D71}" srcOrd="5" destOrd="0" presId="urn:microsoft.com/office/officeart/2005/8/layout/list1"/>
    <dgm:cxn modelId="{F3944161-7FA7-427F-98AB-D5507EE91458}" type="presParOf" srcId="{A77577E5-422E-4B3C-A3C6-5AF3F43D0C4F}" destId="{37699304-3E9E-44BC-8B9E-F7B7B0B09A11}" srcOrd="6" destOrd="0" presId="urn:microsoft.com/office/officeart/2005/8/layout/list1"/>
    <dgm:cxn modelId="{E46332C3-765F-43CD-AB7F-251C4563163D}" type="presParOf" srcId="{A77577E5-422E-4B3C-A3C6-5AF3F43D0C4F}" destId="{D9130A56-864C-4FF2-B199-E6613B502A16}" srcOrd="7" destOrd="0" presId="urn:microsoft.com/office/officeart/2005/8/layout/list1"/>
    <dgm:cxn modelId="{AF3B8956-6F55-4393-BFE1-24086C381717}" type="presParOf" srcId="{A77577E5-422E-4B3C-A3C6-5AF3F43D0C4F}" destId="{FF75EB0D-B1C4-40E3-B7E2-FF6AE96C6E90}" srcOrd="8" destOrd="0" presId="urn:microsoft.com/office/officeart/2005/8/layout/list1"/>
    <dgm:cxn modelId="{30DB5F07-8FF0-4EE2-A482-899B8B58E14C}" type="presParOf" srcId="{FF75EB0D-B1C4-40E3-B7E2-FF6AE96C6E90}" destId="{958FE8B5-236A-48FE-86FF-8AAE4AB60C73}" srcOrd="0" destOrd="0" presId="urn:microsoft.com/office/officeart/2005/8/layout/list1"/>
    <dgm:cxn modelId="{4B601AF3-0723-4F70-A714-2A0D769D9951}" type="presParOf" srcId="{FF75EB0D-B1C4-40E3-B7E2-FF6AE96C6E90}" destId="{74073A78-F01F-43AD-96AF-723B3593D832}" srcOrd="1" destOrd="0" presId="urn:microsoft.com/office/officeart/2005/8/layout/list1"/>
    <dgm:cxn modelId="{7A599248-31DE-4439-B3DE-A6BC91A131A0}" type="presParOf" srcId="{A77577E5-422E-4B3C-A3C6-5AF3F43D0C4F}" destId="{9A27EB04-E221-4384-8D36-8440330C62B7}" srcOrd="9" destOrd="0" presId="urn:microsoft.com/office/officeart/2005/8/layout/list1"/>
    <dgm:cxn modelId="{8F75E1D1-F9DB-4292-B518-47B46CE0E3AA}" type="presParOf" srcId="{A77577E5-422E-4B3C-A3C6-5AF3F43D0C4F}" destId="{DB8C5744-E40D-49DF-8C0A-BC1BD5E6A355}" srcOrd="10" destOrd="0" presId="urn:microsoft.com/office/officeart/2005/8/layout/list1"/>
    <dgm:cxn modelId="{7F9465BB-BBDF-44A3-B071-CD8DAEB31C80}" type="presParOf" srcId="{A77577E5-422E-4B3C-A3C6-5AF3F43D0C4F}" destId="{270A6B96-0AB4-4EFA-BF23-134E3BC1F00D}" srcOrd="11" destOrd="0" presId="urn:microsoft.com/office/officeart/2005/8/layout/list1"/>
    <dgm:cxn modelId="{2EDB5C49-6F4E-45A4-BD25-F0C3151149E6}" type="presParOf" srcId="{A77577E5-422E-4B3C-A3C6-5AF3F43D0C4F}" destId="{38EA97E3-3154-4F00-97A2-366FD07965D3}" srcOrd="12" destOrd="0" presId="urn:microsoft.com/office/officeart/2005/8/layout/list1"/>
    <dgm:cxn modelId="{0F96B165-B68E-4F16-975F-3C960390DFEB}" type="presParOf" srcId="{38EA97E3-3154-4F00-97A2-366FD07965D3}" destId="{B5FBE590-1AA4-4734-8DE5-B6AEA87EDD45}" srcOrd="0" destOrd="0" presId="urn:microsoft.com/office/officeart/2005/8/layout/list1"/>
    <dgm:cxn modelId="{3FEC2146-C897-4225-AE89-33FFF0A7D0C9}" type="presParOf" srcId="{38EA97E3-3154-4F00-97A2-366FD07965D3}" destId="{8407FB07-DFB4-47FC-983A-69261E8C5F60}" srcOrd="1" destOrd="0" presId="urn:microsoft.com/office/officeart/2005/8/layout/list1"/>
    <dgm:cxn modelId="{6BD7FE1E-C4DA-4517-A303-159B0C2AB235}" type="presParOf" srcId="{A77577E5-422E-4B3C-A3C6-5AF3F43D0C4F}" destId="{1A6B8DA0-C2F6-442E-A179-3409124B5E8D}" srcOrd="13" destOrd="0" presId="urn:microsoft.com/office/officeart/2005/8/layout/list1"/>
    <dgm:cxn modelId="{FB2F6C57-4E1A-4F81-BE16-516B16236190}" type="presParOf" srcId="{A77577E5-422E-4B3C-A3C6-5AF3F43D0C4F}" destId="{31E369EA-A010-466A-B23B-43364B96812B}" srcOrd="14" destOrd="0" presId="urn:microsoft.com/office/officeart/2005/8/layout/list1"/>
    <dgm:cxn modelId="{1B8E4B50-768A-4DAA-BB67-AED40EB833CE}" type="presParOf" srcId="{A77577E5-422E-4B3C-A3C6-5AF3F43D0C4F}" destId="{FC723096-02EC-4A5D-9723-142224006D1B}" srcOrd="15" destOrd="0" presId="urn:microsoft.com/office/officeart/2005/8/layout/list1"/>
    <dgm:cxn modelId="{53CFFEFE-0A15-4A01-89F9-D0389B4C9A3E}" type="presParOf" srcId="{A77577E5-422E-4B3C-A3C6-5AF3F43D0C4F}" destId="{71D766FF-ADDC-424A-8EA6-C2113DB7FEB8}" srcOrd="16" destOrd="0" presId="urn:microsoft.com/office/officeart/2005/8/layout/list1"/>
    <dgm:cxn modelId="{EFFBC91E-F32D-4D76-9381-41A88A900B24}" type="presParOf" srcId="{71D766FF-ADDC-424A-8EA6-C2113DB7FEB8}" destId="{82A2ACEB-B485-4D9B-B05B-0B1B7254E7B4}" srcOrd="0" destOrd="0" presId="urn:microsoft.com/office/officeart/2005/8/layout/list1"/>
    <dgm:cxn modelId="{2E35D842-8788-425A-A2D4-C6DFE9B1B5EB}" type="presParOf" srcId="{71D766FF-ADDC-424A-8EA6-C2113DB7FEB8}" destId="{E4E70650-CED9-4230-BC22-7BAC555A863C}" srcOrd="1" destOrd="0" presId="urn:microsoft.com/office/officeart/2005/8/layout/list1"/>
    <dgm:cxn modelId="{2EC40353-31F4-4DF2-9331-E030EAEFA455}" type="presParOf" srcId="{A77577E5-422E-4B3C-A3C6-5AF3F43D0C4F}" destId="{EDE5DB9B-FD6B-4FCC-BF06-C41769F8D5DD}" srcOrd="17" destOrd="0" presId="urn:microsoft.com/office/officeart/2005/8/layout/list1"/>
    <dgm:cxn modelId="{E1FBE577-CD42-48F7-8054-3F266CA4ED76}" type="presParOf" srcId="{A77577E5-422E-4B3C-A3C6-5AF3F43D0C4F}" destId="{C7A6B341-1098-4202-AA5B-02BD7EA8874A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6D74F-6D4F-4857-B2C3-1209425446FF}">
      <dsp:nvSpPr>
        <dsp:cNvPr id="0" name=""/>
        <dsp:cNvSpPr/>
      </dsp:nvSpPr>
      <dsp:spPr>
        <a:xfrm>
          <a:off x="0" y="191669"/>
          <a:ext cx="6263640" cy="99201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Carbon Dioxide is a gas at normal atmospheric temperature and pressure. </a:t>
          </a:r>
        </a:p>
      </dsp:txBody>
      <dsp:txXfrm>
        <a:off x="48426" y="240095"/>
        <a:ext cx="6166788" cy="895161"/>
      </dsp:txXfrm>
    </dsp:sp>
    <dsp:sp modelId="{C42A2824-DFFC-43B0-A756-CC7CE10CC804}">
      <dsp:nvSpPr>
        <dsp:cNvPr id="0" name=""/>
        <dsp:cNvSpPr/>
      </dsp:nvSpPr>
      <dsp:spPr>
        <a:xfrm>
          <a:off x="0" y="1224003"/>
          <a:ext cx="6263640" cy="992013"/>
        </a:xfrm>
        <a:prstGeom prst="roundRect">
          <a:avLst/>
        </a:prstGeom>
        <a:solidFill>
          <a:schemeClr val="accent2">
            <a:hueOff val="186424"/>
            <a:satOff val="-24495"/>
            <a:lumOff val="-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Colorless, odorless gas that is about 1.5 times denser than air.</a:t>
          </a:r>
        </a:p>
      </dsp:txBody>
      <dsp:txXfrm>
        <a:off x="48426" y="1272429"/>
        <a:ext cx="6166788" cy="895161"/>
      </dsp:txXfrm>
    </dsp:sp>
    <dsp:sp modelId="{22A90075-B0A8-46E9-82EC-31679ED7CE57}">
      <dsp:nvSpPr>
        <dsp:cNvPr id="0" name=""/>
        <dsp:cNvSpPr/>
      </dsp:nvSpPr>
      <dsp:spPr>
        <a:xfrm>
          <a:off x="0" y="2256337"/>
          <a:ext cx="6263640" cy="992013"/>
        </a:xfrm>
        <a:prstGeom prst="roundRect">
          <a:avLst/>
        </a:prstGeom>
        <a:solidFill>
          <a:schemeClr val="accent2">
            <a:hueOff val="372849"/>
            <a:satOff val="-48989"/>
            <a:lumOff val="-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Dissolves in water to form carbonic acid; H</a:t>
          </a:r>
          <a:r>
            <a:rPr lang="en-US" sz="1400" kern="1200" baseline="-25000"/>
            <a:t>2</a:t>
          </a:r>
          <a:r>
            <a:rPr lang="en-US" sz="1400" kern="1200"/>
            <a:t>CO</a:t>
          </a:r>
          <a:r>
            <a:rPr lang="en-US" sz="1400" kern="1200" baseline="-25000"/>
            <a:t>3</a:t>
          </a:r>
          <a:r>
            <a:rPr lang="en-US" sz="1400" kern="1200"/>
            <a:t>. Carbon dioxide gas is formed from the combination of two elements: carbon and oxygen.</a:t>
          </a:r>
        </a:p>
      </dsp:txBody>
      <dsp:txXfrm>
        <a:off x="48426" y="2304763"/>
        <a:ext cx="6166788" cy="895161"/>
      </dsp:txXfrm>
    </dsp:sp>
    <dsp:sp modelId="{E3303A63-58E6-4898-97C6-20B612168A30}">
      <dsp:nvSpPr>
        <dsp:cNvPr id="0" name=""/>
        <dsp:cNvSpPr/>
      </dsp:nvSpPr>
      <dsp:spPr>
        <a:xfrm>
          <a:off x="0" y="3288670"/>
          <a:ext cx="6263640" cy="992013"/>
        </a:xfrm>
        <a:prstGeom prst="roundRect">
          <a:avLst/>
        </a:prstGeom>
        <a:solidFill>
          <a:schemeClr val="accent2">
            <a:hueOff val="559273"/>
            <a:satOff val="-73484"/>
            <a:lumOff val="-14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</a:t>
          </a:r>
          <a:r>
            <a:rPr lang="en-US" sz="1400" kern="1200" baseline="-25000" dirty="0"/>
            <a:t>2</a:t>
          </a:r>
          <a:r>
            <a:rPr lang="en-US" sz="1400" kern="1200" dirty="0"/>
            <a:t> is produced from the combustion of coal or hydrocarbons, the fermentation of alcohols, the production of anhydrous ammonia, by-product of other chemical processes, occur naturally in deep CO</a:t>
          </a:r>
          <a:r>
            <a:rPr lang="en-US" sz="1400" kern="1200" baseline="-25000" dirty="0"/>
            <a:t>2</a:t>
          </a:r>
          <a:r>
            <a:rPr lang="en-US" sz="1400" kern="1200" dirty="0"/>
            <a:t> wells and the breathing of humans and animals. </a:t>
          </a:r>
        </a:p>
      </dsp:txBody>
      <dsp:txXfrm>
        <a:off x="48426" y="3337096"/>
        <a:ext cx="6166788" cy="895161"/>
      </dsp:txXfrm>
    </dsp:sp>
    <dsp:sp modelId="{14776F9D-9F97-4BFF-903B-AB04E55DF895}">
      <dsp:nvSpPr>
        <dsp:cNvPr id="0" name=""/>
        <dsp:cNvSpPr/>
      </dsp:nvSpPr>
      <dsp:spPr>
        <a:xfrm>
          <a:off x="0" y="4321004"/>
          <a:ext cx="6263640" cy="992013"/>
        </a:xfrm>
        <a:prstGeom prst="roundRect">
          <a:avLst/>
        </a:prstGeom>
        <a:solidFill>
          <a:schemeClr val="accent2">
            <a:hueOff val="745697"/>
            <a:satOff val="-97979"/>
            <a:lumOff val="-19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Found in small proportions in the atmosphere, it is assimilated by plants which in turn produce oxygen. </a:t>
          </a:r>
        </a:p>
      </dsp:txBody>
      <dsp:txXfrm>
        <a:off x="48426" y="4369430"/>
        <a:ext cx="6166788" cy="8951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79AEB-5CC5-4907-A097-61C8A8D4990B}">
      <dsp:nvSpPr>
        <dsp:cNvPr id="0" name=""/>
        <dsp:cNvSpPr/>
      </dsp:nvSpPr>
      <dsp:spPr>
        <a:xfrm>
          <a:off x="0" y="458145"/>
          <a:ext cx="714756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8571C0-69F1-4B13-9C7A-D20F3CC1212B}">
      <dsp:nvSpPr>
        <dsp:cNvPr id="0" name=""/>
        <dsp:cNvSpPr/>
      </dsp:nvSpPr>
      <dsp:spPr>
        <a:xfrm>
          <a:off x="357378" y="221985"/>
          <a:ext cx="5003292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113" tIns="0" rIns="18911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Stabilize Water Chemistry</a:t>
          </a:r>
        </a:p>
      </dsp:txBody>
      <dsp:txXfrm>
        <a:off x="380435" y="245042"/>
        <a:ext cx="4957178" cy="426206"/>
      </dsp:txXfrm>
    </dsp:sp>
    <dsp:sp modelId="{752E03C7-84A0-4ACA-A216-5DE52ABB2D9F}">
      <dsp:nvSpPr>
        <dsp:cNvPr id="0" name=""/>
        <dsp:cNvSpPr/>
      </dsp:nvSpPr>
      <dsp:spPr>
        <a:xfrm>
          <a:off x="0" y="1183905"/>
          <a:ext cx="714756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A21EA1-ED8D-4817-93BF-CB439D108C7E}">
      <dsp:nvSpPr>
        <dsp:cNvPr id="0" name=""/>
        <dsp:cNvSpPr/>
      </dsp:nvSpPr>
      <dsp:spPr>
        <a:xfrm>
          <a:off x="357378" y="947745"/>
          <a:ext cx="5003292" cy="472320"/>
        </a:xfrm>
        <a:prstGeom prst="roundRect">
          <a:avLst/>
        </a:prstGeom>
        <a:solidFill>
          <a:srgbClr val="0093D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113" tIns="0" rIns="18911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Corrosion Control</a:t>
          </a:r>
        </a:p>
      </dsp:txBody>
      <dsp:txXfrm>
        <a:off x="380435" y="970802"/>
        <a:ext cx="4957178" cy="426206"/>
      </dsp:txXfrm>
    </dsp:sp>
    <dsp:sp modelId="{480D1E8F-22DC-410C-B92A-64D471C95C22}">
      <dsp:nvSpPr>
        <dsp:cNvPr id="0" name=""/>
        <dsp:cNvSpPr/>
      </dsp:nvSpPr>
      <dsp:spPr>
        <a:xfrm>
          <a:off x="0" y="1909665"/>
          <a:ext cx="714756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FE7DA7-B4BC-4B1E-B85E-26D72B3C6146}">
      <dsp:nvSpPr>
        <dsp:cNvPr id="0" name=""/>
        <dsp:cNvSpPr/>
      </dsp:nvSpPr>
      <dsp:spPr>
        <a:xfrm>
          <a:off x="357378" y="1673505"/>
          <a:ext cx="5003292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113" tIns="0" rIns="18911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Discharge</a:t>
          </a:r>
          <a:r>
            <a:rPr lang="en-US" sz="1300" kern="1200" dirty="0"/>
            <a:t> </a:t>
          </a:r>
          <a:r>
            <a:rPr lang="en-US" sz="1600" kern="1200" dirty="0"/>
            <a:t>Water</a:t>
          </a:r>
          <a:r>
            <a:rPr lang="en-US" sz="1300" kern="1200" dirty="0"/>
            <a:t> (Permit)</a:t>
          </a:r>
        </a:p>
      </dsp:txBody>
      <dsp:txXfrm>
        <a:off x="380435" y="1696562"/>
        <a:ext cx="4957178" cy="426206"/>
      </dsp:txXfrm>
    </dsp:sp>
    <dsp:sp modelId="{49B8678C-4518-4F75-8C7D-5D15E800F033}">
      <dsp:nvSpPr>
        <dsp:cNvPr id="0" name=""/>
        <dsp:cNvSpPr/>
      </dsp:nvSpPr>
      <dsp:spPr>
        <a:xfrm>
          <a:off x="0" y="2635425"/>
          <a:ext cx="714756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49BC4A-4723-4352-B069-50FF5379E824}">
      <dsp:nvSpPr>
        <dsp:cNvPr id="0" name=""/>
        <dsp:cNvSpPr/>
      </dsp:nvSpPr>
      <dsp:spPr>
        <a:xfrm>
          <a:off x="357378" y="2399265"/>
          <a:ext cx="5003292" cy="472320"/>
        </a:xfrm>
        <a:prstGeom prst="roundRect">
          <a:avLst/>
        </a:prstGeom>
        <a:solidFill>
          <a:srgbClr val="0093D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113" tIns="0" rIns="18911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Reduce or prevent Carbonate Scaling</a:t>
          </a:r>
        </a:p>
      </dsp:txBody>
      <dsp:txXfrm>
        <a:off x="380435" y="2422322"/>
        <a:ext cx="4957178" cy="426206"/>
      </dsp:txXfrm>
    </dsp:sp>
    <dsp:sp modelId="{FFEFA506-6BE4-4235-9179-EEFF93808D36}">
      <dsp:nvSpPr>
        <dsp:cNvPr id="0" name=""/>
        <dsp:cNvSpPr/>
      </dsp:nvSpPr>
      <dsp:spPr>
        <a:xfrm>
          <a:off x="0" y="3361185"/>
          <a:ext cx="714756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4730" tIns="333248" rIns="554730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Polymers, Chlorine, Lime, Filtration, Contaminant removal</a:t>
          </a:r>
        </a:p>
      </dsp:txBody>
      <dsp:txXfrm>
        <a:off x="0" y="3361185"/>
        <a:ext cx="7147560" cy="680400"/>
      </dsp:txXfrm>
    </dsp:sp>
    <dsp:sp modelId="{971DCF65-6113-4631-B01E-80C699C58885}">
      <dsp:nvSpPr>
        <dsp:cNvPr id="0" name=""/>
        <dsp:cNvSpPr/>
      </dsp:nvSpPr>
      <dsp:spPr>
        <a:xfrm>
          <a:off x="357378" y="3125025"/>
          <a:ext cx="5003292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113" tIns="0" rIns="18911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Enhance chemical reaction or process</a:t>
          </a:r>
        </a:p>
      </dsp:txBody>
      <dsp:txXfrm>
        <a:off x="380435" y="3148082"/>
        <a:ext cx="4957178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F088B3-B065-45F3-A25C-8F7A199796F0}">
      <dsp:nvSpPr>
        <dsp:cNvPr id="0" name=""/>
        <dsp:cNvSpPr/>
      </dsp:nvSpPr>
      <dsp:spPr>
        <a:xfrm>
          <a:off x="0" y="236620"/>
          <a:ext cx="3990968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</a:t>
          </a:r>
          <a:r>
            <a:rPr lang="en-US" sz="2400" kern="1200" baseline="-25000"/>
            <a:t>2</a:t>
          </a:r>
          <a:r>
            <a:rPr lang="en-US" sz="2400" kern="1200"/>
            <a:t> Storage</a:t>
          </a:r>
        </a:p>
      </dsp:txBody>
      <dsp:txXfrm>
        <a:off x="28100" y="264720"/>
        <a:ext cx="3934768" cy="519439"/>
      </dsp:txXfrm>
    </dsp:sp>
    <dsp:sp modelId="{B1DAD286-7FC3-447F-9B35-0F73E5491670}">
      <dsp:nvSpPr>
        <dsp:cNvPr id="0" name=""/>
        <dsp:cNvSpPr/>
      </dsp:nvSpPr>
      <dsp:spPr>
        <a:xfrm>
          <a:off x="0" y="881380"/>
          <a:ext cx="3990968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Vaporizer</a:t>
          </a:r>
        </a:p>
      </dsp:txBody>
      <dsp:txXfrm>
        <a:off x="28100" y="909480"/>
        <a:ext cx="3934768" cy="519439"/>
      </dsp:txXfrm>
    </dsp:sp>
    <dsp:sp modelId="{A6C63013-65D9-4578-976E-F5F5199161BD}">
      <dsp:nvSpPr>
        <dsp:cNvPr id="0" name=""/>
        <dsp:cNvSpPr/>
      </dsp:nvSpPr>
      <dsp:spPr>
        <a:xfrm>
          <a:off x="0" y="1526140"/>
          <a:ext cx="3990968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Vapor Heater</a:t>
          </a:r>
        </a:p>
      </dsp:txBody>
      <dsp:txXfrm>
        <a:off x="28100" y="1554240"/>
        <a:ext cx="3934768" cy="519439"/>
      </dsp:txXfrm>
    </dsp:sp>
    <dsp:sp modelId="{61BEF837-417A-42ED-B374-22942748BA6F}">
      <dsp:nvSpPr>
        <dsp:cNvPr id="0" name=""/>
        <dsp:cNvSpPr/>
      </dsp:nvSpPr>
      <dsp:spPr>
        <a:xfrm>
          <a:off x="0" y="2170900"/>
          <a:ext cx="3990968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Pressure Regulator</a:t>
          </a:r>
        </a:p>
      </dsp:txBody>
      <dsp:txXfrm>
        <a:off x="28100" y="2199000"/>
        <a:ext cx="3934768" cy="519439"/>
      </dsp:txXfrm>
    </dsp:sp>
    <dsp:sp modelId="{13208162-7BE0-48FA-8687-E1A9307EA0F1}">
      <dsp:nvSpPr>
        <dsp:cNvPr id="0" name=""/>
        <dsp:cNvSpPr/>
      </dsp:nvSpPr>
      <dsp:spPr>
        <a:xfrm>
          <a:off x="0" y="2815660"/>
          <a:ext cx="3990968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</a:t>
          </a:r>
          <a:r>
            <a:rPr lang="en-US" sz="2400" kern="1200" baseline="-25000"/>
            <a:t>2</a:t>
          </a:r>
          <a:r>
            <a:rPr lang="en-US" sz="2400" kern="1200"/>
            <a:t> / H</a:t>
          </a:r>
          <a:r>
            <a:rPr lang="en-US" sz="2400" kern="1200" baseline="-25000"/>
            <a:t>2</a:t>
          </a:r>
          <a:r>
            <a:rPr lang="en-US" sz="2400" kern="1200"/>
            <a:t>CO</a:t>
          </a:r>
          <a:r>
            <a:rPr lang="en-US" sz="2400" kern="1200" baseline="-25000"/>
            <a:t>3</a:t>
          </a:r>
          <a:r>
            <a:rPr lang="en-US" sz="2400" kern="1200"/>
            <a:t> Feed Panel</a:t>
          </a:r>
        </a:p>
      </dsp:txBody>
      <dsp:txXfrm>
        <a:off x="28100" y="2843760"/>
        <a:ext cx="3934768" cy="519439"/>
      </dsp:txXfrm>
    </dsp:sp>
    <dsp:sp modelId="{E64BCCE3-8997-46ED-BEF5-54803CDA8A15}">
      <dsp:nvSpPr>
        <dsp:cNvPr id="0" name=""/>
        <dsp:cNvSpPr/>
      </dsp:nvSpPr>
      <dsp:spPr>
        <a:xfrm>
          <a:off x="0" y="3460420"/>
          <a:ext cx="3990968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Diffuser</a:t>
          </a:r>
        </a:p>
      </dsp:txBody>
      <dsp:txXfrm>
        <a:off x="28100" y="3488520"/>
        <a:ext cx="3934768" cy="5194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191ED2-05AE-47A7-A745-D2AAA7FB9771}">
      <dsp:nvSpPr>
        <dsp:cNvPr id="0" name=""/>
        <dsp:cNvSpPr/>
      </dsp:nvSpPr>
      <dsp:spPr>
        <a:xfrm>
          <a:off x="0" y="218483"/>
          <a:ext cx="6263640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291592" rIns="48612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pH Control for Ash Ponds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pH Control for wastewater and Boiler Blow Down water.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Scale reduction of cooling water</a:t>
          </a:r>
        </a:p>
      </dsp:txBody>
      <dsp:txXfrm>
        <a:off x="0" y="218483"/>
        <a:ext cx="6263640" cy="1058400"/>
      </dsp:txXfrm>
    </dsp:sp>
    <dsp:sp modelId="{7B88F5EF-FA80-41B3-88F5-C89DE84AF3DC}">
      <dsp:nvSpPr>
        <dsp:cNvPr id="0" name=""/>
        <dsp:cNvSpPr/>
      </dsp:nvSpPr>
      <dsp:spPr>
        <a:xfrm>
          <a:off x="313182" y="11843"/>
          <a:ext cx="4384548" cy="413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Power Industry</a:t>
          </a:r>
        </a:p>
      </dsp:txBody>
      <dsp:txXfrm>
        <a:off x="333357" y="32018"/>
        <a:ext cx="4344198" cy="372930"/>
      </dsp:txXfrm>
    </dsp:sp>
    <dsp:sp modelId="{37699304-3E9E-44BC-8B9E-F7B7B0B09A11}">
      <dsp:nvSpPr>
        <dsp:cNvPr id="0" name=""/>
        <dsp:cNvSpPr/>
      </dsp:nvSpPr>
      <dsp:spPr>
        <a:xfrm>
          <a:off x="0" y="1559123"/>
          <a:ext cx="6263640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291592" rIns="48612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pH Control for Wastewater, Boiler blow down water.</a:t>
          </a:r>
        </a:p>
      </dsp:txBody>
      <dsp:txXfrm>
        <a:off x="0" y="1559123"/>
        <a:ext cx="6263640" cy="595350"/>
      </dsp:txXfrm>
    </dsp:sp>
    <dsp:sp modelId="{9AD1D185-0D67-4E66-812E-B253A5014F3A}">
      <dsp:nvSpPr>
        <dsp:cNvPr id="0" name=""/>
        <dsp:cNvSpPr/>
      </dsp:nvSpPr>
      <dsp:spPr>
        <a:xfrm>
          <a:off x="313182" y="1352483"/>
          <a:ext cx="4384548" cy="413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Steel &amp; Chemical Industry</a:t>
          </a:r>
        </a:p>
      </dsp:txBody>
      <dsp:txXfrm>
        <a:off x="333357" y="1372658"/>
        <a:ext cx="4344198" cy="372930"/>
      </dsp:txXfrm>
    </dsp:sp>
    <dsp:sp modelId="{DB8C5744-E40D-49DF-8C0A-BC1BD5E6A355}">
      <dsp:nvSpPr>
        <dsp:cNvPr id="0" name=""/>
        <dsp:cNvSpPr/>
      </dsp:nvSpPr>
      <dsp:spPr>
        <a:xfrm>
          <a:off x="0" y="2436714"/>
          <a:ext cx="6263640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291592" rIns="48612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pH Control for Wastewater.</a:t>
          </a:r>
        </a:p>
      </dsp:txBody>
      <dsp:txXfrm>
        <a:off x="0" y="2436714"/>
        <a:ext cx="6263640" cy="595350"/>
      </dsp:txXfrm>
    </dsp:sp>
    <dsp:sp modelId="{74073A78-F01F-43AD-96AF-723B3593D832}">
      <dsp:nvSpPr>
        <dsp:cNvPr id="0" name=""/>
        <dsp:cNvSpPr/>
      </dsp:nvSpPr>
      <dsp:spPr>
        <a:xfrm>
          <a:off x="313182" y="2230073"/>
          <a:ext cx="4384548" cy="413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Textile Industry</a:t>
          </a:r>
        </a:p>
      </dsp:txBody>
      <dsp:txXfrm>
        <a:off x="333357" y="2250248"/>
        <a:ext cx="4344198" cy="372930"/>
      </dsp:txXfrm>
    </dsp:sp>
    <dsp:sp modelId="{31E369EA-A010-466A-B23B-43364B96812B}">
      <dsp:nvSpPr>
        <dsp:cNvPr id="0" name=""/>
        <dsp:cNvSpPr/>
      </dsp:nvSpPr>
      <dsp:spPr>
        <a:xfrm>
          <a:off x="0" y="3314304"/>
          <a:ext cx="6263640" cy="837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291592" rIns="48612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pH Control for Wastewater.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pH Control for Storm water Run Off.</a:t>
          </a:r>
        </a:p>
      </dsp:txBody>
      <dsp:txXfrm>
        <a:off x="0" y="3314304"/>
        <a:ext cx="6263640" cy="837900"/>
      </dsp:txXfrm>
    </dsp:sp>
    <dsp:sp modelId="{8407FB07-DFB4-47FC-983A-69261E8C5F60}">
      <dsp:nvSpPr>
        <dsp:cNvPr id="0" name=""/>
        <dsp:cNvSpPr/>
      </dsp:nvSpPr>
      <dsp:spPr>
        <a:xfrm>
          <a:off x="313182" y="3107664"/>
          <a:ext cx="4384548" cy="413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Concrete &amp; Mining Industry</a:t>
          </a:r>
        </a:p>
      </dsp:txBody>
      <dsp:txXfrm>
        <a:off x="333357" y="3127839"/>
        <a:ext cx="4344198" cy="372930"/>
      </dsp:txXfrm>
    </dsp:sp>
    <dsp:sp modelId="{C7A6B341-1098-4202-AA5B-02BD7EA8874A}">
      <dsp:nvSpPr>
        <dsp:cNvPr id="0" name=""/>
        <dsp:cNvSpPr/>
      </dsp:nvSpPr>
      <dsp:spPr>
        <a:xfrm>
          <a:off x="0" y="4434444"/>
          <a:ext cx="6263640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291592" rIns="48612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Carbonation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Formation of Hypochlorous Acid For Bacteria Kill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pH Control for Wastewater.</a:t>
          </a:r>
        </a:p>
      </dsp:txBody>
      <dsp:txXfrm>
        <a:off x="0" y="4434444"/>
        <a:ext cx="6263640" cy="1058400"/>
      </dsp:txXfrm>
    </dsp:sp>
    <dsp:sp modelId="{E4E70650-CED9-4230-BC22-7BAC555A863C}">
      <dsp:nvSpPr>
        <dsp:cNvPr id="0" name=""/>
        <dsp:cNvSpPr/>
      </dsp:nvSpPr>
      <dsp:spPr>
        <a:xfrm>
          <a:off x="313182" y="4227804"/>
          <a:ext cx="4384548" cy="413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Food and Beverage Industry</a:t>
          </a:r>
        </a:p>
      </dsp:txBody>
      <dsp:txXfrm>
        <a:off x="333357" y="4247979"/>
        <a:ext cx="4344198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4E9F59E-4496-AC60-3B4B-1C994006D0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9841A-57C4-F28F-A256-47D3C5A366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677EF93-B083-46AA-BBDF-1F10B4CC84A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B6C15-89DE-D6AD-EEAB-B3A2F65C4B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FA23E-5BFE-BD33-FF0F-81DD219540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96F6EDF-CF1A-48FC-BB8F-58C809E8C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30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EED7B04-591C-4FB8-98A0-D09A5F7FA1F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56A2D33-35EB-4BB3-8287-037320D18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61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805C3-CB54-45A0-A9DC-A2141B34AB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07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A10B0-AE7D-EB3A-C789-C6FC17C18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7180F2-8B54-A9FD-1296-A856CFCA92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D899-EA10-B161-C2F3-CFBD312FB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B7BC8-B325-7DE1-5C5F-B520DEC81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600D6-7D91-AC6F-BA0C-98ECF1CF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35E9-CF7C-4202-9FB3-FFB4663AA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39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62CA4-3BE8-910A-EBB7-CCEBCA118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6F0E9D-5DA7-551A-94DC-656D3EAD2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8E793-2F55-A62C-B544-B56D0A51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67A26-2C57-802A-7B94-56E5D71A3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EE6D4-7A6F-DD74-D232-AD054199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35E9-CF7C-4202-9FB3-FFB4663AA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83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508A5F-2A87-8940-D75B-FEBCED5728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D92CBB-45C1-D944-C202-7CB8A71A7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99FF2-574B-050C-C2BD-34C2A1AA2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14959-653B-A644-ECD8-C7C43DF21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8AE5F-5C6E-8385-077A-57FF996E7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35E9-CF7C-4202-9FB3-FFB4663AA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22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C866-7F1A-B0F2-4289-B0BF1B85E3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78C95B-47B0-4F25-9035-7F809E87F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7361D-54BD-70D0-3D3B-A57656A79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9375-77ED-49C8-991C-BF394173D8F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D8A09-DE0D-E047-9604-FB198B1FC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0977A-D427-4D1C-7B0A-DB7BBF7E5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F418-C807-4912-B30E-8244CA5DB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11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E4B6C-10BD-42FC-BD3D-C006CC7F16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0093D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of slide|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9D5D2-CDFD-47CA-A4F2-A0FCF2860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C13943E-6AEB-4911-9F59-6D990710B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250" y="6253232"/>
            <a:ext cx="2743200" cy="365125"/>
          </a:xfrm>
        </p:spPr>
        <p:txBody>
          <a:bodyPr/>
          <a:lstStyle/>
          <a:p>
            <a:fld id="{E299A7F8-3577-4970-BF75-37223315ED0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4B76D0-F45E-43D0-8744-BD4626AD081A}"/>
              </a:ext>
            </a:extLst>
          </p:cNvPr>
          <p:cNvSpPr txBox="1"/>
          <p:nvPr userDrawn="1"/>
        </p:nvSpPr>
        <p:spPr>
          <a:xfrm>
            <a:off x="2462666" y="6413698"/>
            <a:ext cx="6987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spc="300" dirty="0">
                <a:solidFill>
                  <a:schemeClr val="accent6"/>
                </a:solidFill>
              </a:rPr>
              <a:t>CHANGING THE WAY YOU </a:t>
            </a:r>
            <a:r>
              <a:rPr lang="en-US" sz="1400" i="1" spc="300" dirty="0">
                <a:solidFill>
                  <a:srgbClr val="96CB53"/>
                </a:solidFill>
              </a:rPr>
              <a:t>THINK</a:t>
            </a:r>
            <a:r>
              <a:rPr lang="en-US" sz="1400" i="1" spc="300" dirty="0">
                <a:solidFill>
                  <a:schemeClr val="accent6"/>
                </a:solidFill>
              </a:rPr>
              <a:t> ABOUT </a:t>
            </a:r>
            <a:r>
              <a:rPr lang="en-US" sz="1400" i="1" spc="300" dirty="0">
                <a:solidFill>
                  <a:srgbClr val="96CB53"/>
                </a:solidFill>
              </a:rPr>
              <a:t>CO</a:t>
            </a:r>
            <a:r>
              <a:rPr lang="en-US" sz="1100" i="1" spc="300" dirty="0">
                <a:solidFill>
                  <a:srgbClr val="96CB53"/>
                </a:solidFill>
              </a:rPr>
              <a:t>2</a:t>
            </a:r>
            <a:endParaRPr lang="en-US" sz="1400" i="1" spc="300" dirty="0">
              <a:solidFill>
                <a:srgbClr val="96CB53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20A479-E1CF-434B-9D1A-7C2EC5C862BB}"/>
              </a:ext>
            </a:extLst>
          </p:cNvPr>
          <p:cNvCxnSpPr/>
          <p:nvPr userDrawn="1"/>
        </p:nvCxnSpPr>
        <p:spPr>
          <a:xfrm>
            <a:off x="838200" y="1157288"/>
            <a:ext cx="10236200" cy="0"/>
          </a:xfrm>
          <a:prstGeom prst="line">
            <a:avLst/>
          </a:prstGeom>
          <a:ln w="19050">
            <a:solidFill>
              <a:srgbClr val="5459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ue and grey logo&#10;&#10;Description automatically generated">
            <a:extLst>
              <a:ext uri="{FF2B5EF4-FFF2-40B4-BE49-F238E27FC236}">
                <a16:creationId xmlns:a16="http://schemas.microsoft.com/office/drawing/2014/main" id="{04C54217-CB30-C754-5E70-48FAA59967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100" y="136525"/>
            <a:ext cx="1637129" cy="59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94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B7BDF-FE97-2F58-5B26-863C25CBD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E1201-63DE-EF58-5755-7B1157A72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D1441-9F87-DA11-9AA1-9C8BCFE6E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9375-77ED-49C8-991C-BF394173D8F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C8A16-CCBE-1D8F-F3B0-5715B334D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C7CCC-51F7-ED73-B379-6556EE990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F418-C807-4912-B30E-8244CA5DB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77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808FB-AAAA-A865-0431-DD0BCD0FB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6D7FC8-83B0-CFD4-3123-6843C1699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9CF67-3930-E655-E42C-AD0EEFEF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9375-77ED-49C8-991C-BF394173D8F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3F64C-F04E-EA98-FC35-A9CCFD43C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52576-6488-448E-2FA7-E36554BC6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F418-C807-4912-B30E-8244CA5DB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56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7D10D-FC73-E6FA-C50E-BE3F7834B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D4B8A-1BDE-5FAD-DCB1-ED3BDB1CF7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6B2FA7-043F-80B3-3B33-E1135BAA0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8138FD-37DA-E37D-0BBD-841FF5576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9375-77ED-49C8-991C-BF394173D8F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5538C-2086-BBC0-FB59-AF2E51C7C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037737-2CC5-5D80-B897-1937F3317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F418-C807-4912-B30E-8244CA5DB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38A4D-19D8-3BC4-0046-D21E2E4BF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02F1EB-A192-0EC7-94A5-0CEEEEF4A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0B86AF-4E5F-FCF8-2A47-37F3E3A9B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E9FFD6-09B0-3B5B-F3CA-37D0508C32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86216B-6FF5-7E70-A2C0-37B7DEAA8F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C2E27E-DCBE-5CFC-D100-BA3C5C236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9375-77ED-49C8-991C-BF394173D8F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D027D0-D5C8-B52F-77B3-125980D9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E9BED7-0E06-33AB-4E35-7C58B7E32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F418-C807-4912-B30E-8244CA5DB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43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73D52-21E7-81D6-2E5F-36BEB5513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9B846-81B9-89DA-7D7E-647B6976C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9375-77ED-49C8-991C-BF394173D8F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08861-EADC-4B5F-FF91-43FEECA88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6800AD-8ED3-E119-4322-F7E5095C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F418-C807-4912-B30E-8244CA5DB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43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7CD3BF-1162-DAA1-AA79-750FEC114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9375-77ED-49C8-991C-BF394173D8F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B77935-F728-213B-7F4A-5C281D8B7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2C86D-FFAA-A74E-BD09-0D0278FC8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F418-C807-4912-B30E-8244CA5DB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59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7B9F2-3214-87AC-2998-CD440727B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6667B-7297-0E2B-8DB0-9546D984B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FF3B6F5-F29B-6224-4289-BD521AAF96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" y="136525"/>
            <a:ext cx="1693935" cy="61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771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00658-F433-C242-9430-91DDC5E4F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3C719-D131-1F8D-3A6F-646F7D841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B15C1-ED54-1648-10FD-53EC56B06C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F97C55-846F-4CCA-4AAD-25CFB4176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9375-77ED-49C8-991C-BF394173D8F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3F592-E34B-62C7-4DD0-09D4C4B1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FDC7B-D543-56D7-6636-643980DE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F418-C807-4912-B30E-8244CA5DB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02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EC6FB-5FD7-B65C-ABFA-956858ED1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A5EE07-FF72-9502-57FE-74DCD4B961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43993B-16DC-C85E-EC90-F911CB531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38074A-F1F7-A82A-8CB6-E0AF7B584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9375-77ED-49C8-991C-BF394173D8F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2C8E1-05D6-0BD6-5111-2B9A8A15F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FD0BD-07D0-B343-19C0-ABD4B8418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F418-C807-4912-B30E-8244CA5DB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17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FEF77-9A48-165A-0046-35EA07A42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AA3746-3A69-B63B-A6CB-8B8609EAA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D46A8-6FBD-33EB-4158-1396FE1FF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9375-77ED-49C8-991C-BF394173D8F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82DDE-9EDF-EDC9-9803-D50F4D595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E9D91-0EF0-A1F6-F956-CBB0401F2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F418-C807-4912-B30E-8244CA5DB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5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B18948-E61D-5085-01DA-25E54CD1E2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0B24DA-C66E-11ED-B710-B6F6A939E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6334E-237F-5446-F3F8-6B81A258E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9375-77ED-49C8-991C-BF394173D8F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58A3D-AD23-39E1-B0C9-DF293FECC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C9758-092B-2132-C43C-3FD2D9826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F418-C807-4912-B30E-8244CA5DB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75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38961" y="861822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19050">
            <a:solidFill>
              <a:srgbClr val="5358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6400" y="6243828"/>
            <a:ext cx="891527" cy="34899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28414" y="1390665"/>
            <a:ext cx="453517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092D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006FC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entury Gothic"/>
                <a:cs typeface="Century Gothic"/>
              </a:defRPr>
            </a:lvl1pPr>
          </a:lstStyle>
          <a:p>
            <a:pPr marR="214629" algn="r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pc="-1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999883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92D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006FC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entury Gothic"/>
                <a:cs typeface="Century Gothic"/>
              </a:defRPr>
            </a:lvl1pPr>
          </a:lstStyle>
          <a:p>
            <a:pPr marR="214629" algn="r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pc="-1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671559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92D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entury Gothic"/>
                <a:cs typeface="Century Gothic"/>
              </a:defRPr>
            </a:lvl1pPr>
          </a:lstStyle>
          <a:p>
            <a:pPr marR="214629" algn="r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pc="-1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205323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92D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entury Gothic"/>
                <a:cs typeface="Century Gothic"/>
              </a:defRPr>
            </a:lvl1pPr>
          </a:lstStyle>
          <a:p>
            <a:pPr marR="214629" algn="r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pc="-1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3346297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entury Gothic"/>
                <a:cs typeface="Century Gothic"/>
              </a:defRPr>
            </a:lvl1pPr>
          </a:lstStyle>
          <a:p>
            <a:pPr marR="214629" algn="r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pc="-1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4029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6649E-EA47-AA1E-7AFC-CE017C283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7FAAF-BDD6-3062-8DD6-2E4F953E1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70D04-B52C-585E-2D37-64CB0BEF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FF632-37C5-4051-D213-C075D265B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43B85-E29C-591E-33A0-2AB44F98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35E9-CF7C-4202-9FB3-FFB4663AA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7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9D1D9-2C8F-5C7C-352E-AACE1D4EE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6267B-8F28-BF56-A558-45633185DB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698A5F-400F-321E-8E0A-C9A83419D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931259-DBBC-74EE-0412-4603441E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41ABFD-2A52-F4B1-3D9C-0A7FD9713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C148B-88D5-9DEF-9125-6BE58F1BB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35E9-CF7C-4202-9FB3-FFB4663AA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8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D00F1-2E92-4FC4-30F1-9EAD06A0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1C4D8-2ECF-0935-CCC6-CE516DC76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46B2BB-A950-C77C-C727-A74B0F7F2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4B296D-E355-1CFC-BB05-5E3C0880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C67BE5-B553-2FA5-B116-8BAFE4E8F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0DBF53-B288-E145-5A09-9EE54BC53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407AC6-6492-4FBF-B64E-44D32698D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12EFD-EEC1-1BAA-08E5-403219210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35E9-CF7C-4202-9FB3-FFB4663AA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53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B917B-815B-13A5-C08E-838B561A7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EA0225-045B-219F-0B84-20E18756A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00979-202C-FF55-A1A4-6ACFDECA1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75FB68-D2E7-E8B8-5A29-1F469684E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35E9-CF7C-4202-9FB3-FFB4663AA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83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6833C1-5B14-5086-CD71-264C4E194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EF248D-EF20-07AD-E8B7-021EAF388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ECF12-7E9D-C5BC-27A4-6CE6A69F8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35E9-CF7C-4202-9FB3-FFB4663AA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36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90300-A137-FC3E-8F2A-6D700009B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32799-8E05-8D71-16C1-4F57E9EC8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EF9B1-AEFD-3524-CA0F-4B4071AFD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898E2-C53C-CFFB-DC44-EE3395E9F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B36A3D-427A-4A44-A090-113D95312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17056-72AB-FDE4-540C-1BF1008D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35E9-CF7C-4202-9FB3-FFB4663AA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64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CD3D1-7A87-51C4-5088-4EC9335B3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95CB4F-7206-D06F-3A44-BBEF510F2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FED51F-67EF-0AD8-21E5-AF74B66F8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820DB9-E790-0C0B-B753-5705AA81E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6431A4-F472-9A2B-CEC7-CC41CF6B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96E19-526B-4C8E-39BC-C17DA5A94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35E9-CF7C-4202-9FB3-FFB4663AA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23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4DD0DF-B56F-EF7E-8AEB-DA736402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9A707-6D8D-44D4-426B-1E89A8AE4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326C2-A584-9400-30F7-5428ED0033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967A7-E196-FD53-95D9-7EA726B92F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982F5-8FCB-EA16-9A7A-E8DB62510D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235E9-CF7C-4202-9FB3-FFB4663AA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7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E6F1B0-AC3C-7BB7-CD7F-270A632D5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E38BD-4179-8FE1-87C7-B51F76DE8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66A2E-022C-5888-3DD8-C698F91C46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59375-77ED-49C8-991C-BF394173D8F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481DD-5332-447E-E466-E14D12B66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1A6DD-4A43-AF82-6D87-A6738ADB0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EF418-C807-4912-B30E-8244CA5DB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4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411129"/>
            <a:ext cx="9327515" cy="637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092D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26646" y="1489011"/>
            <a:ext cx="8397240" cy="4618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006FC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15726" y="6327713"/>
            <a:ext cx="1097279" cy="4203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entury Gothic"/>
                <a:cs typeface="Century Gothic"/>
              </a:defRPr>
            </a:lvl1pPr>
          </a:lstStyle>
          <a:p>
            <a:pPr marR="214629" algn="r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pc="-10" dirty="0">
                <a:solidFill>
                  <a:srgbClr val="FF0000"/>
                </a:solidFill>
              </a:rPr>
              <a:t>CONFIDENTIAL</a:t>
            </a:r>
          </a:p>
        </p:txBody>
      </p:sp>
      <p:pic>
        <p:nvPicPr>
          <p:cNvPr id="7" name="Picture 6" descr="A blue and grey logo&#10;&#10;Description automatically generated">
            <a:extLst>
              <a:ext uri="{FF2B5EF4-FFF2-40B4-BE49-F238E27FC236}">
                <a16:creationId xmlns:a16="http://schemas.microsoft.com/office/drawing/2014/main" id="{31778861-2DCC-BE40-6B3E-BDF0DA4E00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718" y="253989"/>
            <a:ext cx="1460686" cy="53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8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g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ccando@tomcosystems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9.jpeg"/><Relationship Id="rId21" Type="http://schemas.openxmlformats.org/officeDocument/2006/relationships/image" Target="../media/image26.png"/><Relationship Id="rId7" Type="http://schemas.openxmlformats.org/officeDocument/2006/relationships/image" Target="../media/image13.png"/><Relationship Id="rId12" Type="http://schemas.openxmlformats.org/officeDocument/2006/relationships/image" Target="../media/image17.jpe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8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11" Type="http://schemas.microsoft.com/office/2007/relationships/hdphoto" Target="../media/hdphoto1.wdp"/><Relationship Id="rId24" Type="http://schemas.openxmlformats.org/officeDocument/2006/relationships/image" Target="../media/image29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2.xml"/><Relationship Id="rId2" Type="http://schemas.microsoft.com/office/2018/10/relationships/comments" Target="../comments/modernComment_136_3BFD3A3C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 useBgFill="1">
        <p:nvSpPr>
          <p:cNvPr id="17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943C16-0B53-911D-39F1-98FAA8597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312" y="3155474"/>
            <a:ext cx="10303376" cy="2764028"/>
          </a:xfrm>
        </p:spPr>
        <p:txBody>
          <a:bodyPr anchor="ctr">
            <a:normAutofit/>
          </a:bodyPr>
          <a:lstStyle/>
          <a:p>
            <a:r>
              <a:rPr lang="en-US" sz="5000" dirty="0">
                <a:solidFill>
                  <a:srgbClr val="0092CF"/>
                </a:solidFill>
              </a:rPr>
              <a:t>CO2 Methods of Injection </a:t>
            </a:r>
            <a:br>
              <a:rPr lang="en-US" sz="5000" dirty="0">
                <a:solidFill>
                  <a:srgbClr val="0092CF"/>
                </a:solidFill>
              </a:rPr>
            </a:br>
            <a:endParaRPr lang="en-US" sz="5000" dirty="0">
              <a:solidFill>
                <a:srgbClr val="0092C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lue and grey logo&#10;&#10;Description automatically generated">
            <a:extLst>
              <a:ext uri="{FF2B5EF4-FFF2-40B4-BE49-F238E27FC236}">
                <a16:creationId xmlns:a16="http://schemas.microsoft.com/office/drawing/2014/main" id="{B92C61A6-B62C-29F9-7E2C-675210F27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57" y="730246"/>
            <a:ext cx="5659686" cy="206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9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57AF6-99E2-1BDA-6EA9-5E5145C58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chemeClr val="accent1"/>
                </a:solidFill>
              </a:rPr>
              <a:t>General Tank Layout</a:t>
            </a:r>
            <a:endParaRPr lang="en-US" dirty="0"/>
          </a:p>
        </p:txBody>
      </p:sp>
      <p:pic>
        <p:nvPicPr>
          <p:cNvPr id="3" name="Content Placeholder 3" descr="GENERAL-EQUIPMENT-LAYOUT">
            <a:extLst>
              <a:ext uri="{FF2B5EF4-FFF2-40B4-BE49-F238E27FC236}">
                <a16:creationId xmlns:a16="http://schemas.microsoft.com/office/drawing/2014/main" id="{E14A4356-E339-74E0-0023-9161649786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2" b="-2"/>
          <a:stretch/>
        </p:blipFill>
        <p:spPr bwMode="auto">
          <a:xfrm>
            <a:off x="2478666" y="1462088"/>
            <a:ext cx="7608304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387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05756-C819-FFEA-EB24-83CB68F55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+mj-lt"/>
              </a:rPr>
              <a:t>Products | </a:t>
            </a:r>
            <a:r>
              <a:rPr lang="en-US" altLang="en-US" sz="3600" dirty="0">
                <a:solidFill>
                  <a:srgbClr val="545861"/>
                </a:solidFill>
                <a:latin typeface="+mj-lt"/>
              </a:rPr>
              <a:t>CO2 Vaporizers</a:t>
            </a:r>
            <a:endParaRPr lang="en-US" dirty="0">
              <a:solidFill>
                <a:srgbClr val="54586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5A9BE2D-33EA-E384-5737-180D565D94C5}"/>
              </a:ext>
            </a:extLst>
          </p:cNvPr>
          <p:cNvSpPr txBox="1">
            <a:spLocks/>
          </p:cNvSpPr>
          <p:nvPr/>
        </p:nvSpPr>
        <p:spPr>
          <a:xfrm>
            <a:off x="986704" y="1887003"/>
            <a:ext cx="5040285" cy="3632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>
                <a:solidFill>
                  <a:srgbClr val="545861"/>
                </a:solidFill>
              </a:rPr>
              <a:t>Variety of Vaporizers</a:t>
            </a:r>
          </a:p>
          <a:p>
            <a:pPr lvl="1"/>
            <a:r>
              <a:rPr lang="en-US" altLang="en-US" dirty="0">
                <a:solidFill>
                  <a:srgbClr val="545861"/>
                </a:solidFill>
              </a:rPr>
              <a:t>Electric Pressure Build</a:t>
            </a:r>
          </a:p>
          <a:p>
            <a:pPr lvl="2"/>
            <a:r>
              <a:rPr lang="en-US" altLang="en-US" sz="2000" dirty="0">
                <a:solidFill>
                  <a:srgbClr val="545861"/>
                </a:solidFill>
              </a:rPr>
              <a:t>245 </a:t>
            </a:r>
            <a:r>
              <a:rPr lang="en-US" altLang="en-US" sz="2000" dirty="0" err="1">
                <a:solidFill>
                  <a:srgbClr val="545861"/>
                </a:solidFill>
              </a:rPr>
              <a:t>lb</a:t>
            </a:r>
            <a:r>
              <a:rPr lang="en-US" altLang="en-US" sz="2000" dirty="0">
                <a:solidFill>
                  <a:srgbClr val="545861"/>
                </a:solidFill>
              </a:rPr>
              <a:t>/</a:t>
            </a:r>
            <a:r>
              <a:rPr lang="en-US" altLang="en-US" sz="2000" dirty="0" err="1">
                <a:solidFill>
                  <a:srgbClr val="545861"/>
                </a:solidFill>
              </a:rPr>
              <a:t>hr</a:t>
            </a:r>
            <a:r>
              <a:rPr lang="en-US" altLang="en-US" sz="2000" dirty="0">
                <a:solidFill>
                  <a:srgbClr val="545861"/>
                </a:solidFill>
              </a:rPr>
              <a:t> – 2150 </a:t>
            </a:r>
            <a:r>
              <a:rPr lang="en-US" altLang="en-US" sz="2000" dirty="0" err="1">
                <a:solidFill>
                  <a:srgbClr val="545861"/>
                </a:solidFill>
              </a:rPr>
              <a:t>lb</a:t>
            </a:r>
            <a:r>
              <a:rPr lang="en-US" altLang="en-US" sz="2000" dirty="0">
                <a:solidFill>
                  <a:srgbClr val="545861"/>
                </a:solidFill>
              </a:rPr>
              <a:t>/</a:t>
            </a:r>
            <a:r>
              <a:rPr lang="en-US" altLang="en-US" sz="2000" dirty="0" err="1">
                <a:solidFill>
                  <a:srgbClr val="545861"/>
                </a:solidFill>
              </a:rPr>
              <a:t>hr</a:t>
            </a:r>
            <a:endParaRPr lang="en-US" altLang="en-US" sz="2000" dirty="0">
              <a:solidFill>
                <a:srgbClr val="545861"/>
              </a:solidFill>
            </a:endParaRPr>
          </a:p>
          <a:p>
            <a:pPr lvl="1"/>
            <a:r>
              <a:rPr lang="en-US" altLang="en-US" dirty="0">
                <a:solidFill>
                  <a:srgbClr val="545861"/>
                </a:solidFill>
              </a:rPr>
              <a:t>Direct to Process</a:t>
            </a:r>
          </a:p>
          <a:p>
            <a:pPr lvl="2"/>
            <a:r>
              <a:rPr lang="en-US" altLang="en-US" sz="2000" dirty="0">
                <a:solidFill>
                  <a:srgbClr val="545861"/>
                </a:solidFill>
              </a:rPr>
              <a:t>375 </a:t>
            </a:r>
            <a:r>
              <a:rPr lang="en-US" altLang="en-US" sz="2000" dirty="0" err="1">
                <a:solidFill>
                  <a:srgbClr val="545861"/>
                </a:solidFill>
              </a:rPr>
              <a:t>lb</a:t>
            </a:r>
            <a:r>
              <a:rPr lang="en-US" altLang="en-US" sz="2000" dirty="0">
                <a:solidFill>
                  <a:srgbClr val="545861"/>
                </a:solidFill>
              </a:rPr>
              <a:t>/</a:t>
            </a:r>
            <a:r>
              <a:rPr lang="en-US" altLang="en-US" sz="2000" dirty="0" err="1">
                <a:solidFill>
                  <a:srgbClr val="545861"/>
                </a:solidFill>
              </a:rPr>
              <a:t>hr</a:t>
            </a:r>
            <a:r>
              <a:rPr lang="en-US" altLang="en-US" sz="2000" dirty="0">
                <a:solidFill>
                  <a:srgbClr val="545861"/>
                </a:solidFill>
              </a:rPr>
              <a:t> – 2250 </a:t>
            </a:r>
            <a:r>
              <a:rPr lang="en-US" altLang="en-US" sz="2000" dirty="0" err="1">
                <a:solidFill>
                  <a:srgbClr val="545861"/>
                </a:solidFill>
              </a:rPr>
              <a:t>lb</a:t>
            </a:r>
            <a:r>
              <a:rPr lang="en-US" altLang="en-US" sz="2000" dirty="0">
                <a:solidFill>
                  <a:srgbClr val="545861"/>
                </a:solidFill>
              </a:rPr>
              <a:t>/</a:t>
            </a:r>
            <a:r>
              <a:rPr lang="en-US" altLang="en-US" sz="2000" dirty="0" err="1">
                <a:solidFill>
                  <a:srgbClr val="545861"/>
                </a:solidFill>
              </a:rPr>
              <a:t>hr</a:t>
            </a:r>
            <a:endParaRPr lang="en-US" altLang="en-US" sz="2000" dirty="0">
              <a:solidFill>
                <a:srgbClr val="545861"/>
              </a:solidFill>
            </a:endParaRPr>
          </a:p>
          <a:p>
            <a:pPr lvl="1"/>
            <a:r>
              <a:rPr lang="en-US" altLang="en-US" dirty="0">
                <a:solidFill>
                  <a:srgbClr val="545861"/>
                </a:solidFill>
              </a:rPr>
              <a:t>Steam </a:t>
            </a:r>
          </a:p>
          <a:p>
            <a:pPr lvl="2"/>
            <a:r>
              <a:rPr lang="en-US" altLang="en-US" sz="2000" dirty="0">
                <a:solidFill>
                  <a:srgbClr val="545861"/>
                </a:solidFill>
              </a:rPr>
              <a:t>500 </a:t>
            </a:r>
            <a:r>
              <a:rPr lang="en-US" altLang="en-US" sz="2000" dirty="0" err="1">
                <a:solidFill>
                  <a:srgbClr val="545861"/>
                </a:solidFill>
              </a:rPr>
              <a:t>lb</a:t>
            </a:r>
            <a:r>
              <a:rPr lang="en-US" altLang="en-US" sz="2000" dirty="0">
                <a:solidFill>
                  <a:srgbClr val="545861"/>
                </a:solidFill>
              </a:rPr>
              <a:t>/</a:t>
            </a:r>
            <a:r>
              <a:rPr lang="en-US" altLang="en-US" sz="2000" dirty="0" err="1">
                <a:solidFill>
                  <a:srgbClr val="545861"/>
                </a:solidFill>
              </a:rPr>
              <a:t>hr</a:t>
            </a:r>
            <a:r>
              <a:rPr lang="en-US" altLang="en-US" sz="2000" dirty="0">
                <a:solidFill>
                  <a:srgbClr val="545861"/>
                </a:solidFill>
              </a:rPr>
              <a:t> – 18,000 </a:t>
            </a:r>
            <a:r>
              <a:rPr lang="en-US" altLang="en-US" sz="2000" dirty="0" err="1">
                <a:solidFill>
                  <a:srgbClr val="545861"/>
                </a:solidFill>
              </a:rPr>
              <a:t>lb</a:t>
            </a:r>
            <a:r>
              <a:rPr lang="en-US" altLang="en-US" sz="2000" dirty="0">
                <a:solidFill>
                  <a:srgbClr val="545861"/>
                </a:solidFill>
              </a:rPr>
              <a:t>/</a:t>
            </a:r>
            <a:r>
              <a:rPr lang="en-US" altLang="en-US" sz="2000" dirty="0" err="1">
                <a:solidFill>
                  <a:srgbClr val="545861"/>
                </a:solidFill>
              </a:rPr>
              <a:t>hr</a:t>
            </a:r>
            <a:endParaRPr lang="en-US" altLang="en-US" sz="2000" dirty="0">
              <a:solidFill>
                <a:srgbClr val="545861"/>
              </a:solidFill>
            </a:endParaRPr>
          </a:p>
          <a:p>
            <a:pPr lvl="1"/>
            <a:r>
              <a:rPr lang="en-US" altLang="en-US" dirty="0">
                <a:solidFill>
                  <a:srgbClr val="545861"/>
                </a:solidFill>
              </a:rPr>
              <a:t>Water</a:t>
            </a:r>
          </a:p>
          <a:p>
            <a:pPr lvl="2"/>
            <a:r>
              <a:rPr lang="en-US" altLang="en-US" sz="2000" dirty="0">
                <a:solidFill>
                  <a:srgbClr val="545861"/>
                </a:solidFill>
              </a:rPr>
              <a:t>500 </a:t>
            </a:r>
            <a:r>
              <a:rPr lang="en-US" altLang="en-US" sz="2000" dirty="0" err="1">
                <a:solidFill>
                  <a:srgbClr val="545861"/>
                </a:solidFill>
              </a:rPr>
              <a:t>lb</a:t>
            </a:r>
            <a:r>
              <a:rPr lang="en-US" altLang="en-US" sz="2000" dirty="0">
                <a:solidFill>
                  <a:srgbClr val="545861"/>
                </a:solidFill>
              </a:rPr>
              <a:t>/</a:t>
            </a:r>
            <a:r>
              <a:rPr lang="en-US" altLang="en-US" sz="2000" dirty="0" err="1">
                <a:solidFill>
                  <a:srgbClr val="545861"/>
                </a:solidFill>
              </a:rPr>
              <a:t>hr</a:t>
            </a:r>
            <a:r>
              <a:rPr lang="en-US" altLang="en-US" sz="2000" dirty="0">
                <a:solidFill>
                  <a:srgbClr val="545861"/>
                </a:solidFill>
              </a:rPr>
              <a:t> – 20,000 </a:t>
            </a:r>
            <a:r>
              <a:rPr lang="en-US" altLang="en-US" sz="2000" dirty="0" err="1">
                <a:solidFill>
                  <a:srgbClr val="545861"/>
                </a:solidFill>
              </a:rPr>
              <a:t>lb</a:t>
            </a:r>
            <a:r>
              <a:rPr lang="en-US" altLang="en-US" sz="2000" dirty="0">
                <a:solidFill>
                  <a:srgbClr val="545861"/>
                </a:solidFill>
              </a:rPr>
              <a:t>/</a:t>
            </a:r>
            <a:r>
              <a:rPr lang="en-US" altLang="en-US" sz="2000" dirty="0" err="1">
                <a:solidFill>
                  <a:srgbClr val="545861"/>
                </a:solidFill>
              </a:rPr>
              <a:t>hr</a:t>
            </a:r>
            <a:endParaRPr lang="en-US" altLang="en-US" sz="2000" dirty="0">
              <a:solidFill>
                <a:srgbClr val="545861"/>
              </a:solidFill>
            </a:endParaRPr>
          </a:p>
          <a:p>
            <a:pPr marL="0"/>
            <a:endParaRPr lang="en-US" sz="2000" dirty="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168AD4F6-93AC-4015-E7EC-1385B92B3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0961" y="1060612"/>
            <a:ext cx="1839699" cy="199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AFFC30B-73F8-134E-1943-CF02AA6B5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5" b="89503" l="3156" r="94083">
                        <a14:foregroundMark x1="9665" y1="40331" x2="8284" y2="42818"/>
                        <a14:foregroundMark x1="9073" y1="41160" x2="9270" y2="40608"/>
                        <a14:foregroundMark x1="5917" y1="51657" x2="9270" y2="50829"/>
                        <a14:foregroundMark x1="4536" y1="50829" x2="3156" y2="56906"/>
                        <a14:foregroundMark x1="6706" y1="46685" x2="4931" y2="49448"/>
                        <a14:foregroundMark x1="17751" y1="73481" x2="23866" y2="74586"/>
                        <a14:foregroundMark x1="18343" y1="74033" x2="17160" y2="72928"/>
                        <a14:foregroundMark x1="15582" y1="73481" x2="15385" y2="76796"/>
                        <a14:foregroundMark x1="15187" y1="73481" x2="18540" y2="73481"/>
                        <a14:foregroundMark x1="21302" y1="72652" x2="13807" y2="71823"/>
                        <a14:foregroundMark x1="22880" y1="72099" x2="17160" y2="72099"/>
                        <a14:foregroundMark x1="92505" y1="68785" x2="92110" y2="77072"/>
                        <a14:foregroundMark x1="93886" y1="63260" x2="94083" y2="69337"/>
                        <a14:foregroundMark x1="68639" y1="20718" x2="54241" y2="22652"/>
                        <a14:foregroundMark x1="54438" y1="22652" x2="46351" y2="21547"/>
                        <a14:foregroundMark x1="16174" y1="20994" x2="10059" y2="21271"/>
                        <a14:foregroundMark x1="75937" y1="74309" x2="79882" y2="73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680" y="3429000"/>
            <a:ext cx="4389120" cy="3138220"/>
          </a:xfrm>
          <a:prstGeom prst="rect">
            <a:avLst/>
          </a:prstGeom>
        </p:spPr>
      </p:pic>
      <p:pic>
        <p:nvPicPr>
          <p:cNvPr id="8" name="Picture 7" descr="A white machine with a black and blue text&#10;&#10;Description automatically generated">
            <a:extLst>
              <a:ext uri="{FF2B5EF4-FFF2-40B4-BE49-F238E27FC236}">
                <a16:creationId xmlns:a16="http://schemas.microsoft.com/office/drawing/2014/main" id="{590C249B-A726-73FA-5EE3-D9DD63F42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240" y="1440317"/>
            <a:ext cx="2383971" cy="238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78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673B7-C812-A6D6-725B-7EC630A75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92CF"/>
                </a:solidFill>
                <a:latin typeface="+mj-lt"/>
              </a:rPr>
              <a:t>Products | </a:t>
            </a:r>
            <a:r>
              <a:rPr lang="en-US" altLang="en-US" sz="3600" dirty="0">
                <a:solidFill>
                  <a:srgbClr val="545861"/>
                </a:solidFill>
                <a:latin typeface="+mj-lt"/>
              </a:rPr>
              <a:t>CO2 Vapor Heaters</a:t>
            </a:r>
            <a:endParaRPr lang="en-US" dirty="0">
              <a:solidFill>
                <a:srgbClr val="54586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E008F8-EF36-1DA7-6799-4A81CF9B72E0}"/>
              </a:ext>
            </a:extLst>
          </p:cNvPr>
          <p:cNvSpPr txBox="1">
            <a:spLocks/>
          </p:cNvSpPr>
          <p:nvPr/>
        </p:nvSpPr>
        <p:spPr>
          <a:xfrm>
            <a:off x="970281" y="1053796"/>
            <a:ext cx="5278066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en-US" sz="2000" dirty="0">
                <a:solidFill>
                  <a:srgbClr val="545861"/>
                </a:solidFill>
              </a:rPr>
              <a:t>Electric</a:t>
            </a:r>
          </a:p>
          <a:p>
            <a:pPr lvl="1"/>
            <a:r>
              <a:rPr kumimoji="1" lang="en-US" altLang="en-US" dirty="0">
                <a:solidFill>
                  <a:srgbClr val="545861"/>
                </a:solidFill>
              </a:rPr>
              <a:t>720 </a:t>
            </a:r>
            <a:r>
              <a:rPr kumimoji="1" lang="en-US" altLang="en-US" dirty="0" err="1">
                <a:solidFill>
                  <a:srgbClr val="545861"/>
                </a:solidFill>
              </a:rPr>
              <a:t>lb</a:t>
            </a:r>
            <a:r>
              <a:rPr kumimoji="1" lang="en-US" altLang="en-US" dirty="0">
                <a:solidFill>
                  <a:srgbClr val="545861"/>
                </a:solidFill>
              </a:rPr>
              <a:t>/</a:t>
            </a:r>
            <a:r>
              <a:rPr kumimoji="1" lang="en-US" altLang="en-US" dirty="0" err="1">
                <a:solidFill>
                  <a:srgbClr val="545861"/>
                </a:solidFill>
              </a:rPr>
              <a:t>hr</a:t>
            </a:r>
            <a:r>
              <a:rPr kumimoji="1" lang="en-US" altLang="en-US" dirty="0">
                <a:solidFill>
                  <a:srgbClr val="545861"/>
                </a:solidFill>
              </a:rPr>
              <a:t> to 1440 </a:t>
            </a:r>
            <a:r>
              <a:rPr kumimoji="1" lang="en-US" altLang="en-US" dirty="0" err="1">
                <a:solidFill>
                  <a:srgbClr val="545861"/>
                </a:solidFill>
              </a:rPr>
              <a:t>lb</a:t>
            </a:r>
            <a:r>
              <a:rPr kumimoji="1" lang="en-US" altLang="en-US" dirty="0">
                <a:solidFill>
                  <a:srgbClr val="545861"/>
                </a:solidFill>
              </a:rPr>
              <a:t>/</a:t>
            </a:r>
            <a:r>
              <a:rPr kumimoji="1" lang="en-US" altLang="en-US" dirty="0" err="1">
                <a:solidFill>
                  <a:srgbClr val="545861"/>
                </a:solidFill>
              </a:rPr>
              <a:t>hr</a:t>
            </a:r>
            <a:r>
              <a:rPr kumimoji="1" lang="en-US" altLang="en-US" dirty="0">
                <a:solidFill>
                  <a:srgbClr val="545861"/>
                </a:solidFill>
              </a:rPr>
              <a:t> (Wall)</a:t>
            </a:r>
          </a:p>
          <a:p>
            <a:pPr lvl="1"/>
            <a:r>
              <a:rPr kumimoji="1" lang="en-US" altLang="en-US" dirty="0">
                <a:solidFill>
                  <a:srgbClr val="545861"/>
                </a:solidFill>
              </a:rPr>
              <a:t>2000 </a:t>
            </a:r>
            <a:r>
              <a:rPr kumimoji="1" lang="en-US" altLang="en-US" dirty="0" err="1">
                <a:solidFill>
                  <a:srgbClr val="545861"/>
                </a:solidFill>
              </a:rPr>
              <a:t>lb</a:t>
            </a:r>
            <a:r>
              <a:rPr kumimoji="1" lang="en-US" altLang="en-US" dirty="0">
                <a:solidFill>
                  <a:srgbClr val="545861"/>
                </a:solidFill>
              </a:rPr>
              <a:t>/</a:t>
            </a:r>
            <a:r>
              <a:rPr kumimoji="1" lang="en-US" altLang="en-US" dirty="0" err="1">
                <a:solidFill>
                  <a:srgbClr val="545861"/>
                </a:solidFill>
              </a:rPr>
              <a:t>hr</a:t>
            </a:r>
            <a:r>
              <a:rPr kumimoji="1" lang="en-US" altLang="en-US" dirty="0">
                <a:solidFill>
                  <a:srgbClr val="545861"/>
                </a:solidFill>
              </a:rPr>
              <a:t> to 6000 </a:t>
            </a:r>
            <a:r>
              <a:rPr kumimoji="1" lang="en-US" altLang="en-US" dirty="0" err="1">
                <a:solidFill>
                  <a:srgbClr val="545861"/>
                </a:solidFill>
              </a:rPr>
              <a:t>lb</a:t>
            </a:r>
            <a:r>
              <a:rPr kumimoji="1" lang="en-US" altLang="en-US" dirty="0">
                <a:solidFill>
                  <a:srgbClr val="545861"/>
                </a:solidFill>
              </a:rPr>
              <a:t>/</a:t>
            </a:r>
            <a:r>
              <a:rPr kumimoji="1" lang="en-US" altLang="en-US" dirty="0" err="1">
                <a:solidFill>
                  <a:srgbClr val="545861"/>
                </a:solidFill>
              </a:rPr>
              <a:t>hr</a:t>
            </a:r>
            <a:r>
              <a:rPr kumimoji="1" lang="en-US" altLang="en-US" dirty="0">
                <a:solidFill>
                  <a:srgbClr val="545861"/>
                </a:solidFill>
              </a:rPr>
              <a:t> (Floor)</a:t>
            </a:r>
          </a:p>
          <a:p>
            <a:r>
              <a:rPr kumimoji="1" lang="en-US" altLang="en-US" sz="2000" dirty="0">
                <a:solidFill>
                  <a:srgbClr val="545861"/>
                </a:solidFill>
              </a:rPr>
              <a:t>Steam</a:t>
            </a:r>
          </a:p>
          <a:p>
            <a:pPr lvl="1"/>
            <a:r>
              <a:rPr kumimoji="1" lang="en-US" altLang="en-US" dirty="0">
                <a:solidFill>
                  <a:srgbClr val="545861"/>
                </a:solidFill>
              </a:rPr>
              <a:t>500 </a:t>
            </a:r>
            <a:r>
              <a:rPr kumimoji="1" lang="en-US" altLang="en-US" dirty="0" err="1">
                <a:solidFill>
                  <a:srgbClr val="545861"/>
                </a:solidFill>
              </a:rPr>
              <a:t>lb</a:t>
            </a:r>
            <a:r>
              <a:rPr kumimoji="1" lang="en-US" altLang="en-US" dirty="0">
                <a:solidFill>
                  <a:srgbClr val="545861"/>
                </a:solidFill>
              </a:rPr>
              <a:t>/</a:t>
            </a:r>
            <a:r>
              <a:rPr kumimoji="1" lang="en-US" altLang="en-US" dirty="0" err="1">
                <a:solidFill>
                  <a:srgbClr val="545861"/>
                </a:solidFill>
              </a:rPr>
              <a:t>hr</a:t>
            </a:r>
            <a:r>
              <a:rPr kumimoji="1" lang="en-US" altLang="en-US" dirty="0">
                <a:solidFill>
                  <a:srgbClr val="545861"/>
                </a:solidFill>
              </a:rPr>
              <a:t> to 6,000 </a:t>
            </a:r>
            <a:r>
              <a:rPr kumimoji="1" lang="en-US" altLang="en-US" dirty="0" err="1">
                <a:solidFill>
                  <a:srgbClr val="545861"/>
                </a:solidFill>
              </a:rPr>
              <a:t>lb</a:t>
            </a:r>
            <a:r>
              <a:rPr kumimoji="1" lang="en-US" altLang="en-US" dirty="0">
                <a:solidFill>
                  <a:srgbClr val="545861"/>
                </a:solidFill>
              </a:rPr>
              <a:t>/</a:t>
            </a:r>
            <a:r>
              <a:rPr kumimoji="1" lang="en-US" altLang="en-US" dirty="0" err="1">
                <a:solidFill>
                  <a:srgbClr val="545861"/>
                </a:solidFill>
              </a:rPr>
              <a:t>hr</a:t>
            </a:r>
            <a:endParaRPr kumimoji="1" lang="en-US" altLang="en-US" dirty="0">
              <a:solidFill>
                <a:srgbClr val="545861"/>
              </a:solidFill>
            </a:endParaRPr>
          </a:p>
          <a:p>
            <a:pPr marL="0"/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24CBDF-9B79-EB52-C4C5-C5DA58BDF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065" y1="50377" x2="42105" y2="49434"/>
                        <a14:foregroundMark x1="42105" y1="49434" x2="42615" y2="50377"/>
                        <a14:foregroundMark x1="55857" y1="53208" x2="68930" y2="51698"/>
                        <a14:foregroundMark x1="55348" y1="48113" x2="73854" y2="49811"/>
                        <a14:foregroundMark x1="54160" y1="49434" x2="45161" y2="55472"/>
                        <a14:foregroundMark x1="72156" y1="26792" x2="83022" y2="29057"/>
                        <a14:foregroundMark x1="78608" y1="16792" x2="35654" y2="16226"/>
                        <a14:foregroundMark x1="56027" y1="45472" x2="39898" y2="45660"/>
                        <a14:foregroundMark x1="39898" y1="45660" x2="58574" y2="46038"/>
                        <a14:foregroundMark x1="58574" y1="46038" x2="39559" y2="47736"/>
                        <a14:foregroundMark x1="39559" y1="47736" x2="53311" y2="52830"/>
                        <a14:foregroundMark x1="53311" y1="52830" x2="38710" y2="53208"/>
                        <a14:foregroundMark x1="38710" y1="53208" x2="56537" y2="54717"/>
                        <a14:foregroundMark x1="56537" y1="54717" x2="40238" y2="53585"/>
                        <a14:foregroundMark x1="40238" y1="53585" x2="57385" y2="49434"/>
                        <a14:foregroundMark x1="54499" y1="48679" x2="48217" y2="47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899" y="3707894"/>
            <a:ext cx="2798617" cy="2518756"/>
          </a:xfrm>
          <a:prstGeom prst="rect">
            <a:avLst/>
          </a:prstGeom>
        </p:spPr>
      </p:pic>
      <p:pic>
        <p:nvPicPr>
          <p:cNvPr id="6" name="Picture 6" descr="steam-vapor-heater">
            <a:extLst>
              <a:ext uri="{FF2B5EF4-FFF2-40B4-BE49-F238E27FC236}">
                <a16:creationId xmlns:a16="http://schemas.microsoft.com/office/drawing/2014/main" id="{F7847D05-D84B-220E-D5ED-0EB33E21F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4286" y="1615734"/>
            <a:ext cx="4397433" cy="193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688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14313-2892-7BD6-C640-5C01543C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200" dirty="0">
                <a:solidFill>
                  <a:srgbClr val="0092CF"/>
                </a:solidFill>
                <a:latin typeface="+mj-lt"/>
                <a:ea typeface="+mj-ea"/>
                <a:cs typeface="+mj-cs"/>
              </a:rPr>
              <a:t>Products | </a:t>
            </a:r>
            <a:r>
              <a:rPr lang="en-US" altLang="en-US" sz="3600" kern="1200" dirty="0">
                <a:solidFill>
                  <a:srgbClr val="545861"/>
                </a:solidFill>
                <a:latin typeface="+mj-lt"/>
                <a:ea typeface="+mj-ea"/>
                <a:cs typeface="+mj-cs"/>
              </a:rPr>
              <a:t>CO2 Feed Equipment</a:t>
            </a:r>
            <a:endParaRPr lang="en-US" dirty="0">
              <a:solidFill>
                <a:srgbClr val="54586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25B542-33B4-1400-F8FA-20E767114473}"/>
              </a:ext>
            </a:extLst>
          </p:cNvPr>
          <p:cNvSpPr txBox="1">
            <a:spLocks/>
          </p:cNvSpPr>
          <p:nvPr/>
        </p:nvSpPr>
        <p:spPr>
          <a:xfrm>
            <a:off x="838200" y="1462088"/>
            <a:ext cx="5040285" cy="4065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800" dirty="0">
                <a:solidFill>
                  <a:srgbClr val="545861"/>
                </a:solidFill>
              </a:rPr>
              <a:t>CO</a:t>
            </a:r>
            <a:r>
              <a:rPr lang="en-US" altLang="en-US" sz="1800" baseline="-25000" dirty="0">
                <a:solidFill>
                  <a:srgbClr val="545861"/>
                </a:solidFill>
              </a:rPr>
              <a:t>2</a:t>
            </a:r>
            <a:r>
              <a:rPr lang="en-US" altLang="en-US" sz="1800" dirty="0">
                <a:solidFill>
                  <a:srgbClr val="545861"/>
                </a:solidFill>
              </a:rPr>
              <a:t> Gas Feed</a:t>
            </a:r>
          </a:p>
          <a:p>
            <a:pPr lvl="1"/>
            <a:r>
              <a:rPr lang="en-US" altLang="en-US" sz="1800" dirty="0">
                <a:solidFill>
                  <a:srgbClr val="545861"/>
                </a:solidFill>
              </a:rPr>
              <a:t>60% - 85% efficiency of the </a:t>
            </a:r>
          </a:p>
          <a:p>
            <a:pPr lvl="1"/>
            <a:r>
              <a:rPr lang="en-US" altLang="en-US" sz="1800" dirty="0">
                <a:solidFill>
                  <a:srgbClr val="545861"/>
                </a:solidFill>
              </a:rPr>
              <a:t>	carbon dioxide </a:t>
            </a:r>
          </a:p>
          <a:p>
            <a:pPr lvl="1"/>
            <a:r>
              <a:rPr lang="en-US" altLang="en-US" sz="1800" dirty="0">
                <a:solidFill>
                  <a:srgbClr val="545861"/>
                </a:solidFill>
              </a:rPr>
              <a:t>Needs deep contact or holding basins.</a:t>
            </a:r>
          </a:p>
          <a:p>
            <a:pPr lvl="1"/>
            <a:r>
              <a:rPr lang="en-US" altLang="en-US" sz="1800" dirty="0">
                <a:solidFill>
                  <a:srgbClr val="545861"/>
                </a:solidFill>
              </a:rPr>
              <a:t>Able to reduce the pH to 7.0</a:t>
            </a:r>
          </a:p>
          <a:p>
            <a:r>
              <a:rPr lang="en-US" altLang="en-US" sz="1800" dirty="0">
                <a:solidFill>
                  <a:srgbClr val="545861"/>
                </a:solidFill>
              </a:rPr>
              <a:t>Carbonic Acid (PSF)</a:t>
            </a:r>
          </a:p>
          <a:p>
            <a:pPr lvl="1"/>
            <a:r>
              <a:rPr lang="en-US" altLang="en-US" sz="1800" dirty="0">
                <a:solidFill>
                  <a:srgbClr val="545861"/>
                </a:solidFill>
              </a:rPr>
              <a:t>Minimum 95% efficiency of the carbon dioxide </a:t>
            </a:r>
          </a:p>
          <a:p>
            <a:pPr lvl="1"/>
            <a:r>
              <a:rPr lang="en-US" altLang="en-US" sz="1800" dirty="0">
                <a:solidFill>
                  <a:srgbClr val="545861"/>
                </a:solidFill>
              </a:rPr>
              <a:t>Able to reduce the pH to 5.5 – 6.0</a:t>
            </a:r>
          </a:p>
          <a:p>
            <a:pPr lvl="1"/>
            <a:r>
              <a:rPr lang="en-US" altLang="en-US" sz="1800" dirty="0">
                <a:solidFill>
                  <a:srgbClr val="545861"/>
                </a:solidFill>
              </a:rPr>
              <a:t>Can be injected in a pipe, basin, tank or shallow channel. </a:t>
            </a:r>
          </a:p>
          <a:p>
            <a:pPr lvl="1"/>
            <a:r>
              <a:rPr lang="en-US" altLang="en-US" sz="1800" dirty="0">
                <a:solidFill>
                  <a:srgbClr val="545861"/>
                </a:solidFill>
              </a:rPr>
              <a:t>Eliminates the need for deep contact or holding basins.</a:t>
            </a:r>
          </a:p>
          <a:p>
            <a:pPr marL="0"/>
            <a:endParaRPr lang="en-US" sz="1600" dirty="0"/>
          </a:p>
        </p:txBody>
      </p:sp>
      <p:pic>
        <p:nvPicPr>
          <p:cNvPr id="5" name="Picture 6" descr="HOCL #3-1 copy">
            <a:extLst>
              <a:ext uri="{FF2B5EF4-FFF2-40B4-BE49-F238E27FC236}">
                <a16:creationId xmlns:a16="http://schemas.microsoft.com/office/drawing/2014/main" id="{515B528A-A9E3-2CAC-E73F-F589CD993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7" r="-3" b="9685"/>
          <a:stretch/>
        </p:blipFill>
        <p:spPr bwMode="auto">
          <a:xfrm>
            <a:off x="9565524" y="5079286"/>
            <a:ext cx="2425585" cy="142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machine with pipes and valves&#10;&#10;Description automatically generated">
            <a:extLst>
              <a:ext uri="{FF2B5EF4-FFF2-40B4-BE49-F238E27FC236}">
                <a16:creationId xmlns:a16="http://schemas.microsoft.com/office/drawing/2014/main" id="{7F91096C-4CA4-E3A5-03A0-4C5177DFC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485" y="1330688"/>
            <a:ext cx="3687039" cy="384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74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0A7A0-7810-C997-22E3-62165CD9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45861"/>
                </a:solidFill>
              </a:rPr>
              <a:t>Products | </a:t>
            </a:r>
            <a:r>
              <a:rPr lang="en-US" altLang="en-US" dirty="0"/>
              <a:t>CO</a:t>
            </a:r>
            <a:r>
              <a:rPr lang="en-US" altLang="en-US" sz="2000" dirty="0"/>
              <a:t>2</a:t>
            </a:r>
            <a:r>
              <a:rPr lang="en-US" altLang="en-US" dirty="0"/>
              <a:t> Gas Injection	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B7849-8D3F-C8C8-2F67-4DC9F838D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98578" cy="4351338"/>
          </a:xfrm>
        </p:spPr>
        <p:txBody>
          <a:bodyPr/>
          <a:lstStyle/>
          <a:p>
            <a:pPr eaLnBrk="1" hangingPunct="1">
              <a:spcAft>
                <a:spcPct val="5000"/>
              </a:spcAft>
              <a:buSzTx/>
              <a:defRPr/>
            </a:pPr>
            <a:r>
              <a:rPr lang="en-US" altLang="en-US" sz="2000" kern="0" dirty="0"/>
              <a:t>Gas (CO</a:t>
            </a:r>
            <a:r>
              <a:rPr lang="en-US" altLang="en-US" sz="2000" kern="0" baseline="-25000" dirty="0"/>
              <a:t>2</a:t>
            </a:r>
            <a:r>
              <a:rPr lang="en-US" altLang="en-US" sz="2000" kern="0" dirty="0"/>
              <a:t>) + Liquid (water) reaction takes time</a:t>
            </a:r>
          </a:p>
          <a:p>
            <a:pPr eaLnBrk="1" hangingPunct="1">
              <a:spcBef>
                <a:spcPct val="50000"/>
              </a:spcBef>
              <a:spcAft>
                <a:spcPct val="5000"/>
              </a:spcAft>
              <a:buSzTx/>
              <a:defRPr/>
            </a:pPr>
            <a:r>
              <a:rPr lang="en-US" altLang="en-US" sz="2000" kern="0" dirty="0"/>
              <a:t>Requires tremendous surface area (fine bubbles)</a:t>
            </a:r>
          </a:p>
          <a:p>
            <a:pPr eaLnBrk="1" hangingPunct="1">
              <a:spcBef>
                <a:spcPct val="50000"/>
              </a:spcBef>
              <a:spcAft>
                <a:spcPct val="5000"/>
              </a:spcAft>
              <a:buSzTx/>
              <a:defRPr/>
            </a:pPr>
            <a:r>
              <a:rPr lang="en-US" altLang="en-US" sz="2000" kern="0" dirty="0"/>
              <a:t>Interference of other gases; i.e. air </a:t>
            </a:r>
          </a:p>
          <a:p>
            <a:pPr eaLnBrk="1" hangingPunct="1">
              <a:spcBef>
                <a:spcPct val="50000"/>
              </a:spcBef>
              <a:spcAft>
                <a:spcPct val="5000"/>
              </a:spcAft>
              <a:buSzTx/>
              <a:defRPr/>
            </a:pPr>
            <a:r>
              <a:rPr lang="en-US" altLang="en-US" sz="2000" kern="0" dirty="0"/>
              <a:t>Requires mixer or baffles to hold the gas down in  the water </a:t>
            </a:r>
          </a:p>
          <a:p>
            <a:pPr eaLnBrk="1" hangingPunct="1">
              <a:spcBef>
                <a:spcPct val="50000"/>
              </a:spcBef>
              <a:spcAft>
                <a:spcPct val="5000"/>
              </a:spcAft>
              <a:buSzTx/>
              <a:defRPr/>
            </a:pPr>
            <a:r>
              <a:rPr lang="en-US" altLang="en-US" sz="2000" kern="0" dirty="0"/>
              <a:t>Lower efficiencies due to gas bubbles at the surface</a:t>
            </a:r>
          </a:p>
          <a:p>
            <a:endParaRPr lang="en-US" dirty="0"/>
          </a:p>
        </p:txBody>
      </p:sp>
      <p:pic>
        <p:nvPicPr>
          <p:cNvPr id="4" name="Picture 2" descr="basin1">
            <a:extLst>
              <a:ext uri="{FF2B5EF4-FFF2-40B4-BE49-F238E27FC236}">
                <a16:creationId xmlns:a16="http://schemas.microsoft.com/office/drawing/2014/main" id="{734760E0-0E82-3C50-0F66-F3F1B3E30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007" y="1492629"/>
            <a:ext cx="6181211" cy="460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958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24C18-7F83-FCC0-F90A-13EF5C6BC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45861"/>
                </a:solidFill>
              </a:rPr>
              <a:t>Products | </a:t>
            </a:r>
            <a:r>
              <a:rPr lang="en-US" altLang="en-US" dirty="0"/>
              <a:t>Carbonic Acid Injection (PSF)	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B2DE3-1036-E015-65E4-2F8E97EA4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75490" cy="43513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spcAft>
                <a:spcPct val="5000"/>
              </a:spcAft>
              <a:buSzTx/>
              <a:defRPr/>
            </a:pPr>
            <a:r>
              <a:rPr lang="en-US" altLang="en-US" sz="1800" dirty="0"/>
              <a:t>CO</a:t>
            </a:r>
            <a:r>
              <a:rPr lang="en-US" altLang="en-US" sz="1800" baseline="-25000" dirty="0"/>
              <a:t>2</a:t>
            </a:r>
            <a:r>
              <a:rPr lang="en-US" altLang="en-US" sz="1800" dirty="0"/>
              <a:t> pre-reacted to form Carbonic Acid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spcAft>
                <a:spcPct val="5000"/>
              </a:spcAft>
              <a:buSzTx/>
              <a:defRPr/>
            </a:pPr>
            <a:r>
              <a:rPr lang="en-US" altLang="en-US" sz="1800" dirty="0"/>
              <a:t>Liquid / Liquid  (Carbonic Acid / Water) Reaction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spcAft>
                <a:spcPct val="5000"/>
              </a:spcAft>
              <a:buSzTx/>
              <a:defRPr/>
            </a:pPr>
            <a:r>
              <a:rPr lang="en-US" altLang="en-US" sz="1800" dirty="0"/>
              <a:t>Immediate reaction (Requires less time)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spcAft>
                <a:spcPct val="5000"/>
              </a:spcAft>
              <a:buSzTx/>
              <a:defRPr/>
            </a:pPr>
            <a:r>
              <a:rPr lang="en-US" altLang="en-US" sz="1800" dirty="0"/>
              <a:t>Close to 100% efficiency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spcAft>
                <a:spcPct val="5000"/>
              </a:spcAft>
              <a:buSzTx/>
              <a:defRPr/>
            </a:pPr>
            <a:r>
              <a:rPr lang="en-US" altLang="en-US" sz="1800" dirty="0"/>
              <a:t>Higher pressure improves CO</a:t>
            </a:r>
            <a:r>
              <a:rPr lang="en-US" altLang="en-US" sz="1800" baseline="-25000" dirty="0"/>
              <a:t>2</a:t>
            </a:r>
            <a:r>
              <a:rPr lang="en-US" altLang="en-US" sz="1800" dirty="0"/>
              <a:t> solubility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spcAft>
                <a:spcPct val="5000"/>
              </a:spcAft>
              <a:buSzTx/>
              <a:defRPr/>
            </a:pPr>
            <a:r>
              <a:rPr lang="en-US" altLang="en-US" sz="1800" dirty="0"/>
              <a:t>More effective pH control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spcAft>
                <a:spcPct val="5000"/>
              </a:spcAft>
              <a:buSzTx/>
              <a:defRPr/>
            </a:pPr>
            <a:r>
              <a:rPr lang="en-US" altLang="en-US" sz="1800" dirty="0"/>
              <a:t>Faster reaction time reduces scale potential. </a:t>
            </a:r>
            <a:r>
              <a:rPr lang="en-US" altLang="en-US" sz="1800" dirty="0">
                <a:solidFill>
                  <a:schemeClr val="bg2"/>
                </a:solidFill>
              </a:rPr>
              <a:t>  </a:t>
            </a:r>
          </a:p>
          <a:p>
            <a:endParaRPr lang="en-US" dirty="0"/>
          </a:p>
        </p:txBody>
      </p:sp>
      <p:pic>
        <p:nvPicPr>
          <p:cNvPr id="6" name="Picture 5" descr="A diagram of a water treatment plant&#10;&#10;Description automatically generated">
            <a:extLst>
              <a:ext uri="{FF2B5EF4-FFF2-40B4-BE49-F238E27FC236}">
                <a16:creationId xmlns:a16="http://schemas.microsoft.com/office/drawing/2014/main" id="{478EC45E-F428-40A1-EF66-867FEB5D1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658" y="0"/>
            <a:ext cx="7597575" cy="983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84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8A8D0-35D7-FAB7-9F25-56AFD50DA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45861"/>
                </a:solidFill>
              </a:rPr>
              <a:t>Products | </a:t>
            </a:r>
            <a:r>
              <a:rPr lang="en-US" altLang="en-US" dirty="0"/>
              <a:t>CO</a:t>
            </a:r>
            <a:r>
              <a:rPr lang="en-US" altLang="en-US" sz="2000" dirty="0"/>
              <a:t>2</a:t>
            </a:r>
            <a:r>
              <a:rPr lang="en-US" altLang="en-US" dirty="0"/>
              <a:t> Diffusers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527B4-206C-D0E0-C6DB-431B18025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02166" cy="4351338"/>
          </a:xfrm>
        </p:spPr>
        <p:txBody>
          <a:bodyPr/>
          <a:lstStyle/>
          <a:p>
            <a:pPr eaLnBrk="1" hangingPunct="1"/>
            <a:r>
              <a:rPr lang="en-US" altLang="en-US" sz="2000" dirty="0"/>
              <a:t>Gas Feed</a:t>
            </a:r>
          </a:p>
          <a:p>
            <a:pPr lvl="1" eaLnBrk="1" hangingPunct="1"/>
            <a:r>
              <a:rPr lang="en-US" altLang="en-US" sz="1800" dirty="0"/>
              <a:t>Uses fine porous diffuser to disperse the CO</a:t>
            </a:r>
            <a:r>
              <a:rPr lang="en-US" altLang="en-US" sz="1800" baseline="-25000" dirty="0"/>
              <a:t>2  </a:t>
            </a:r>
            <a:r>
              <a:rPr lang="en-US" altLang="en-US" sz="1800" dirty="0"/>
              <a:t>into a deep basin.</a:t>
            </a:r>
          </a:p>
          <a:p>
            <a:pPr eaLnBrk="1" hangingPunct="1"/>
            <a:r>
              <a:rPr lang="en-US" altLang="en-US" sz="2000" dirty="0"/>
              <a:t>Carbonic Acid</a:t>
            </a:r>
          </a:p>
          <a:p>
            <a:pPr lvl="1" eaLnBrk="1" hangingPunct="1"/>
            <a:r>
              <a:rPr lang="en-US" altLang="en-US" sz="1800" dirty="0"/>
              <a:t>Disperses Carbonic Acid into a water stream to form the chemical reaction desired. Designed to fit in any situation</a:t>
            </a:r>
          </a:p>
          <a:p>
            <a:endParaRPr lang="en-US" dirty="0"/>
          </a:p>
        </p:txBody>
      </p:sp>
      <p:pic>
        <p:nvPicPr>
          <p:cNvPr id="4" name="Picture 8" descr="gas-diffuser">
            <a:extLst>
              <a:ext uri="{FF2B5EF4-FFF2-40B4-BE49-F238E27FC236}">
                <a16:creationId xmlns:a16="http://schemas.microsoft.com/office/drawing/2014/main" id="{697CB4EA-D1E1-30BA-6CF1-F2C8B7E81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t="6482" r="17361" b="5556"/>
          <a:stretch>
            <a:fillRect/>
          </a:stretch>
        </p:blipFill>
        <p:spPr bwMode="auto">
          <a:xfrm>
            <a:off x="8959879" y="3914795"/>
            <a:ext cx="2871253" cy="25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wt-774-diffuser">
            <a:extLst>
              <a:ext uri="{FF2B5EF4-FFF2-40B4-BE49-F238E27FC236}">
                <a16:creationId xmlns:a16="http://schemas.microsoft.com/office/drawing/2014/main" id="{B9B9AACD-FF7A-99F7-5820-69D67EA2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460" y="1279180"/>
            <a:ext cx="1140304" cy="23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psf-diffuser">
            <a:extLst>
              <a:ext uri="{FF2B5EF4-FFF2-40B4-BE49-F238E27FC236}">
                <a16:creationId xmlns:a16="http://schemas.microsoft.com/office/drawing/2014/main" id="{EA9362AC-7328-3F18-4A43-C58CA7EF4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014" y="1457913"/>
            <a:ext cx="725179" cy="194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010_9A">
            <a:extLst>
              <a:ext uri="{FF2B5EF4-FFF2-40B4-BE49-F238E27FC236}">
                <a16:creationId xmlns:a16="http://schemas.microsoft.com/office/drawing/2014/main" id="{AD6DA1AF-13C0-EA81-023E-D5FBA1168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581" y="2139924"/>
            <a:ext cx="3802166" cy="2535299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990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8A8D0-35D7-FAB7-9F25-56AFD50DA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45861"/>
                </a:solidFill>
              </a:rPr>
              <a:t>Products | </a:t>
            </a:r>
            <a:r>
              <a:rPr lang="en-US" altLang="en-US" dirty="0"/>
              <a:t>Carbonic Acid Diffusers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527B4-206C-D0E0-C6DB-431B18025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450"/>
            <a:ext cx="3802166" cy="43513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000" dirty="0"/>
              <a:t>Counter Current</a:t>
            </a:r>
          </a:p>
          <a:p>
            <a:pPr eaLnBrk="1" hangingPunct="1">
              <a:defRPr/>
            </a:pPr>
            <a:r>
              <a:rPr lang="en-US" altLang="en-US" sz="2000" dirty="0"/>
              <a:t>Cross Sectional Coverage</a:t>
            </a:r>
          </a:p>
          <a:p>
            <a:pPr eaLnBrk="1" hangingPunct="1">
              <a:defRPr/>
            </a:pPr>
            <a:r>
              <a:rPr lang="en-US" altLang="en-US" sz="2000" dirty="0"/>
              <a:t>Pressure</a:t>
            </a:r>
          </a:p>
          <a:p>
            <a:pPr eaLnBrk="1" hangingPunct="1">
              <a:defRPr/>
            </a:pPr>
            <a:r>
              <a:rPr lang="en-US" altLang="en-US" sz="2000" dirty="0"/>
              <a:t>Efficient Mixing</a:t>
            </a:r>
          </a:p>
          <a:p>
            <a:pPr eaLnBrk="1" hangingPunct="1">
              <a:defRPr/>
            </a:pPr>
            <a:r>
              <a:rPr lang="en-US" altLang="en-US" sz="2000" dirty="0"/>
              <a:t>Immediate Reaction</a:t>
            </a:r>
          </a:p>
          <a:p>
            <a:endParaRPr lang="en-US" dirty="0"/>
          </a:p>
        </p:txBody>
      </p:sp>
      <p:pic>
        <p:nvPicPr>
          <p:cNvPr id="8" name="Picture 8" descr="Diffuser AZ">
            <a:extLst>
              <a:ext uri="{FF2B5EF4-FFF2-40B4-BE49-F238E27FC236}">
                <a16:creationId xmlns:a16="http://schemas.microsoft.com/office/drawing/2014/main" id="{57F0E9A2-08A9-DCDF-85F2-76EBEAF90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415" y="1462089"/>
            <a:ext cx="5220338" cy="429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100820-F66E-F750-B7EF-CEF2BDAA64B5}"/>
              </a:ext>
            </a:extLst>
          </p:cNvPr>
          <p:cNvSpPr txBox="1"/>
          <p:nvPr/>
        </p:nvSpPr>
        <p:spPr>
          <a:xfrm>
            <a:off x="838200" y="1228358"/>
            <a:ext cx="28735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200" kern="0" dirty="0"/>
              <a:t>Patent # 6637731 &amp; 6767008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4110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8E15E-400C-00FA-EB7A-B44CDA2C2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Flow Schematic	</a:t>
            </a:r>
          </a:p>
        </p:txBody>
      </p:sp>
      <p:graphicFrame>
        <p:nvGraphicFramePr>
          <p:cNvPr id="4" name="Object 9">
            <a:extLst>
              <a:ext uri="{FF2B5EF4-FFF2-40B4-BE49-F238E27FC236}">
                <a16:creationId xmlns:a16="http://schemas.microsoft.com/office/drawing/2014/main" id="{3F0A0AE5-AC3F-D598-8B4A-09FFF0929A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03475" y="1253013"/>
          <a:ext cx="7385050" cy="538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" imgW="9563100" imgH="4705350" progId="AutoCAD.Drawing.14">
                  <p:embed/>
                </p:oleObj>
              </mc:Choice>
              <mc:Fallback>
                <p:oleObj name="Drawing" r:id="rId2" imgW="9563100" imgH="4705350" progId="AutoCAD.Drawing.14">
                  <p:embed/>
                  <p:pic>
                    <p:nvPicPr>
                      <p:cNvPr id="4" name="Object 9">
                        <a:extLst>
                          <a:ext uri="{FF2B5EF4-FFF2-40B4-BE49-F238E27FC236}">
                            <a16:creationId xmlns:a16="http://schemas.microsoft.com/office/drawing/2014/main" id="{3F0A0AE5-AC3F-D598-8B4A-09FFF0929A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298" r="17212"/>
                      <a:stretch>
                        <a:fillRect/>
                      </a:stretch>
                    </p:blipFill>
                    <p:spPr bwMode="auto">
                      <a:xfrm>
                        <a:off x="2403475" y="1253013"/>
                        <a:ext cx="7385050" cy="538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2034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4CE7E3-CB70-A079-059D-838764557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Why does TOMCO2 Use a 1:1 Ratio of Carrier Water to CO2</a:t>
            </a:r>
            <a:r>
              <a:rPr lang="en-US" sz="23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? 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7963F1E-3A4F-CFD4-A808-C73C2A59F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5238" y="223201"/>
            <a:ext cx="7373185" cy="303039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100" dirty="0"/>
              <a:t>At atmospheric conditions, we can dissolve 1 volume of CO2 into 1volume of water. </a:t>
            </a:r>
          </a:p>
          <a:p>
            <a:r>
              <a:rPr lang="en-US" sz="1100" dirty="0"/>
              <a:t>Soft drink companies increase that pressure to 60 </a:t>
            </a:r>
            <a:r>
              <a:rPr lang="en-US" sz="1100" dirty="0" err="1"/>
              <a:t>psig</a:t>
            </a:r>
            <a:r>
              <a:rPr lang="en-US" sz="1100" dirty="0"/>
              <a:t>, thereby, allowing 5x more the CO2 to be dissolved into your drink.</a:t>
            </a:r>
          </a:p>
          <a:p>
            <a:r>
              <a:rPr lang="en-US" sz="1100" dirty="0"/>
              <a:t>What happens when you open a coke can? You hear a fizz! The pressure drop that occurs causes the CO2 to off-gas due to supersaturation of the available liquid supply. </a:t>
            </a:r>
          </a:p>
          <a:p>
            <a:r>
              <a:rPr lang="en-US" sz="1100" dirty="0"/>
              <a:t>By using readily available carrier water in a 1:1 ratio of </a:t>
            </a:r>
            <a:r>
              <a:rPr lang="en-US" sz="1100" dirty="0" err="1"/>
              <a:t>lb</a:t>
            </a:r>
            <a:r>
              <a:rPr lang="en-US" sz="1100" dirty="0"/>
              <a:t>/</a:t>
            </a:r>
            <a:r>
              <a:rPr lang="en-US" sz="1100" dirty="0" err="1"/>
              <a:t>hr</a:t>
            </a:r>
            <a:r>
              <a:rPr lang="en-US" sz="1100" dirty="0"/>
              <a:t> CO2 to GPM carrier water, we adequately dissolve sufficient  CO2 required for neutralization without </a:t>
            </a:r>
            <a:r>
              <a:rPr lang="en-US" sz="1100" dirty="0" err="1"/>
              <a:t>offgassing</a:t>
            </a:r>
            <a:r>
              <a:rPr lang="en-US" sz="1100" dirty="0"/>
              <a:t>. </a:t>
            </a:r>
          </a:p>
          <a:p>
            <a:r>
              <a:rPr lang="en-US" sz="1100" dirty="0"/>
              <a:t>While our competitor may claim that they use less carrier water than TOMCO2, they are super saturating their solution. The lack of carrier water leads to decreased efficiency when encountering a pressure drop. TOMCO2 ensures sufficient carrier water is used to maintain the CO2 in solution throughout the process.</a:t>
            </a:r>
          </a:p>
          <a:p>
            <a:r>
              <a:rPr lang="en-US" sz="1100" dirty="0"/>
              <a:t>The carrier water TOMCO2 requires is recycled through the system!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4A5F8A-3695-07D4-EC87-F2668BAE1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5" y="3604406"/>
            <a:ext cx="10917936" cy="248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78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15726" y="6291184"/>
            <a:ext cx="1097280" cy="45402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0" marR="215900" lvl="0" indent="0" algn="r" defTabSz="91440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</a:rPr>
              <a:t>6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cs typeface="Century Gothic"/>
              </a:rPr>
              <a:t>CONFIDENTIAL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8067" y="6475162"/>
            <a:ext cx="57194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568450" algn="l"/>
                <a:tab pos="2110740" algn="l"/>
                <a:tab pos="2785745" algn="l"/>
                <a:tab pos="3424554" algn="l"/>
                <a:tab pos="4265930" algn="l"/>
                <a:tab pos="5215255" algn="l"/>
              </a:tabLst>
              <a:defRPr/>
            </a:pPr>
            <a:r>
              <a:rPr kumimoji="0" sz="1600" b="0" i="1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C</a:t>
            </a:r>
            <a:r>
              <a:rPr kumimoji="0" sz="1600" b="0" i="1" u="none" strike="noStrike" kern="0" cap="none" spc="-14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sz="1600" b="0" i="1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H</a:t>
            </a:r>
            <a:r>
              <a:rPr kumimoji="0" sz="1600" b="0" i="1" u="none" strike="noStrike" kern="0" cap="none" spc="-14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sz="1600" b="0" i="1" u="none" strike="noStrike" kern="0" cap="none" spc="18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ANG</a:t>
            </a:r>
            <a:r>
              <a:rPr kumimoji="0" sz="1600" b="0" i="1" u="none" strike="noStrike" kern="0" cap="none" spc="-14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sz="1600" b="0" i="1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I</a:t>
            </a:r>
            <a:r>
              <a:rPr kumimoji="0" sz="1600" b="0" i="1" u="none" strike="noStrike" kern="0" cap="none" spc="-1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sz="1600" b="0" i="1" u="none" strike="noStrike" kern="0" cap="none" spc="10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NG</a:t>
            </a:r>
            <a:r>
              <a:rPr kumimoji="0" sz="1600" b="0" i="1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	</a:t>
            </a:r>
            <a:r>
              <a:rPr kumimoji="0" sz="1600" b="0" i="1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T</a:t>
            </a:r>
            <a:r>
              <a:rPr kumimoji="0" sz="1600" b="0" i="1" u="none" strike="noStrike" kern="0" cap="none" spc="-14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sz="1600" b="0" i="1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H</a:t>
            </a:r>
            <a:r>
              <a:rPr kumimoji="0" sz="1600" b="0" i="1" u="none" strike="noStrike" kern="0" cap="none" spc="-14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sz="1600" b="0" i="1" u="none" strike="noStrike" kern="0" cap="none" spc="-5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E</a:t>
            </a:r>
            <a:r>
              <a:rPr kumimoji="0" sz="1600" b="0" i="1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	</a:t>
            </a:r>
            <a:r>
              <a:rPr kumimoji="0" sz="1600" b="0" i="1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W</a:t>
            </a:r>
            <a:r>
              <a:rPr kumimoji="0" sz="1600" b="0" i="1" u="none" strike="noStrike" kern="0" cap="none" spc="-114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sz="1600" b="0" i="1" u="none" strike="noStrike" kern="0" cap="none" spc="1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AY</a:t>
            </a:r>
            <a:r>
              <a:rPr kumimoji="0" sz="1600" b="0" i="1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	</a:t>
            </a:r>
            <a:r>
              <a:rPr kumimoji="0" sz="1600" b="0" i="1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Y</a:t>
            </a:r>
            <a:r>
              <a:rPr kumimoji="0" sz="1600" b="0" i="1" u="none" strike="noStrike" kern="0" cap="none" spc="-15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sz="1600" b="0" i="1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O</a:t>
            </a:r>
            <a:r>
              <a:rPr kumimoji="0" sz="1600" b="0" i="1" u="none" strike="noStrike" kern="0" cap="none" spc="-13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sz="1600" b="0" i="1" u="none" strike="noStrike" kern="0" cap="none" spc="-5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U</a:t>
            </a:r>
            <a:r>
              <a:rPr kumimoji="0" sz="1600" b="0" i="1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	</a:t>
            </a:r>
            <a:r>
              <a:rPr kumimoji="0" sz="1600" b="1" i="1" u="none" strike="noStrike" kern="0" cap="none" spc="-1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cs typeface="Century Gothic"/>
              </a:rPr>
              <a:t>T</a:t>
            </a:r>
            <a:r>
              <a:rPr kumimoji="0" sz="1600" b="1" i="1" u="none" strike="noStrike" kern="0" cap="none" spc="-145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sz="1600" b="1" i="1" u="none" strike="noStrike" kern="0" cap="none" spc="135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cs typeface="Century Gothic"/>
              </a:rPr>
              <a:t>HI</a:t>
            </a:r>
            <a:r>
              <a:rPr kumimoji="0" sz="1600" b="1" i="1" u="none" strike="noStrike" kern="0" cap="none" spc="-15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sz="1600" b="1" i="1" u="none" strike="noStrike" kern="0" cap="none" spc="11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cs typeface="Century Gothic"/>
              </a:rPr>
              <a:t>NK</a:t>
            </a:r>
            <a:r>
              <a:rPr kumimoji="0" sz="1600" b="1" i="1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cs typeface="Century Gothic"/>
              </a:rPr>
              <a:t>	</a:t>
            </a:r>
            <a:r>
              <a:rPr kumimoji="0" sz="1600" b="0" i="1" u="none" strike="noStrike" kern="0" cap="none" spc="18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ABO</a:t>
            </a:r>
            <a:r>
              <a:rPr kumimoji="0" sz="1600" b="0" i="1" u="none" strike="noStrike" kern="0" cap="none" spc="-14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sz="1600" b="0" i="1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U</a:t>
            </a:r>
            <a:r>
              <a:rPr kumimoji="0" sz="1600" b="0" i="1" u="none" strike="noStrike" kern="0" cap="none" spc="-14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sz="1600" b="0" i="1" u="none" strike="noStrike" kern="0" cap="none" spc="-5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T</a:t>
            </a:r>
            <a:r>
              <a:rPr kumimoji="0" sz="1600" b="0" i="1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entury Gothic"/>
                <a:cs typeface="Century Gothic"/>
              </a:rPr>
              <a:t>	</a:t>
            </a:r>
            <a:r>
              <a:rPr kumimoji="0" sz="1600" b="1" i="1" u="none" strike="noStrike" kern="0" cap="none" spc="135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cs typeface="Century Gothic"/>
              </a:rPr>
              <a:t>CO</a:t>
            </a:r>
            <a:r>
              <a:rPr kumimoji="0" sz="1600" b="1" i="1" u="none" strike="noStrike" kern="0" cap="none" spc="-145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sz="1200" b="1" i="1" u="none" strike="noStrike" kern="0" cap="none" spc="-5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cs typeface="Century Gothic"/>
              </a:rPr>
              <a:t>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8961" y="1157477"/>
            <a:ext cx="10236200" cy="0"/>
          </a:xfrm>
          <a:custGeom>
            <a:avLst/>
            <a:gdLst/>
            <a:ahLst/>
            <a:cxnLst/>
            <a:rect l="l" t="t" r="r" b="b"/>
            <a:pathLst>
              <a:path w="10236200">
                <a:moveTo>
                  <a:pt x="0" y="0"/>
                </a:moveTo>
                <a:lnTo>
                  <a:pt x="10236200" y="0"/>
                </a:lnTo>
              </a:path>
            </a:pathLst>
          </a:custGeom>
          <a:ln w="19050">
            <a:solidFill>
              <a:srgbClr val="535861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1095" y="1264412"/>
            <a:ext cx="5354905" cy="48910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891" marR="0" lvl="0" indent="-342891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50+ Years in business</a:t>
            </a:r>
          </a:p>
          <a:p>
            <a:pPr marL="342891" marR="0" lvl="0" indent="-342891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Located in Loganville, Georgia (metro Atlanta) since 1970</a:t>
            </a:r>
          </a:p>
          <a:p>
            <a:pPr marL="800091" marR="0" lvl="1" indent="-342891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84,000 sq ft; 15+ acres</a:t>
            </a:r>
          </a:p>
          <a:p>
            <a:pPr marL="800091" marR="0" lvl="1" indent="-342891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Recently acquired adjacent 2.75 acres for future expansion</a:t>
            </a:r>
          </a:p>
          <a:p>
            <a:pPr marL="342891" marR="0" lvl="0" indent="-342891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Capable of Manufacturing Pressure Vessels up to 120-Tons </a:t>
            </a:r>
          </a:p>
          <a:p>
            <a:pPr marL="342891" marR="0" lvl="0" indent="-342891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Certifications: ASME, ASME R, KGS, CE Mark, PED, CRN, FM, DOT, National Board of US</a:t>
            </a:r>
          </a:p>
          <a:p>
            <a:pPr marL="342891" marR="0" lvl="0" indent="-342891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Highly experienced Management Team</a:t>
            </a:r>
          </a:p>
          <a:p>
            <a:pPr marL="342891" marR="0" lvl="0" indent="-342891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Well diversified market segmentation for products and services</a:t>
            </a:r>
          </a:p>
          <a:p>
            <a:pPr marL="342891" marR="0" lvl="0" indent="-342891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Liquefaction, CO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ReGeneration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&amp; Dry Ice Production Equipment</a:t>
            </a:r>
          </a:p>
          <a:p>
            <a:pPr marL="342891" marR="0" lvl="0" indent="-342891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Extensive Field Service and Technical Support infrastructure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575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92CE"/>
                </a:solidFill>
              </a:rPr>
              <a:t>T</a:t>
            </a:r>
            <a:r>
              <a:rPr lang="en-US" dirty="0">
                <a:solidFill>
                  <a:srgbClr val="0092CE"/>
                </a:solidFill>
              </a:rPr>
              <a:t>OMCO</a:t>
            </a:r>
            <a:r>
              <a:rPr spc="-65" dirty="0">
                <a:solidFill>
                  <a:srgbClr val="0092CE"/>
                </a:solidFill>
              </a:rPr>
              <a:t> </a:t>
            </a:r>
            <a:r>
              <a:rPr dirty="0">
                <a:solidFill>
                  <a:srgbClr val="0092CE"/>
                </a:solidFill>
              </a:rPr>
              <a:t>Systems</a:t>
            </a:r>
            <a:r>
              <a:rPr spc="-85" dirty="0">
                <a:solidFill>
                  <a:srgbClr val="0092CE"/>
                </a:solidFill>
              </a:rPr>
              <a:t> </a:t>
            </a:r>
            <a:r>
              <a:rPr dirty="0">
                <a:solidFill>
                  <a:srgbClr val="606264"/>
                </a:solidFill>
              </a:rPr>
              <a:t>|</a:t>
            </a:r>
            <a:r>
              <a:rPr spc="-65" dirty="0">
                <a:solidFill>
                  <a:srgbClr val="606264"/>
                </a:solidFill>
              </a:rPr>
              <a:t> </a:t>
            </a:r>
            <a:r>
              <a:rPr dirty="0">
                <a:solidFill>
                  <a:srgbClr val="606264"/>
                </a:solidFill>
              </a:rPr>
              <a:t>General</a:t>
            </a:r>
            <a:r>
              <a:rPr spc="-70" dirty="0">
                <a:solidFill>
                  <a:srgbClr val="606264"/>
                </a:solidFill>
              </a:rPr>
              <a:t> </a:t>
            </a:r>
            <a:r>
              <a:rPr spc="-10" dirty="0">
                <a:solidFill>
                  <a:srgbClr val="606264"/>
                </a:solidFill>
              </a:rPr>
              <a:t>Overview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B5000E-39EB-16BD-2BAC-4D6E1F2A0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369" y="3984454"/>
            <a:ext cx="3186085" cy="22064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BDBA7F-F4EA-EB7B-DFB7-0F0F5F36BF6F}"/>
              </a:ext>
            </a:extLst>
          </p:cNvPr>
          <p:cNvSpPr txBox="1"/>
          <p:nvPr/>
        </p:nvSpPr>
        <p:spPr>
          <a:xfrm>
            <a:off x="9513050" y="5269257"/>
            <a:ext cx="1562111" cy="276999"/>
          </a:xfrm>
          <a:prstGeom prst="rect">
            <a:avLst/>
          </a:prstGeom>
          <a:solidFill>
            <a:srgbClr val="4BACC6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2E2E2"/>
                </a:solidFill>
                <a:effectLst/>
                <a:uLnTx/>
                <a:uFillTx/>
                <a:latin typeface="Century Gothic" panose="020B0502020202020204" pitchFamily="34" charset="0"/>
              </a:rPr>
              <a:t>Loganville, GA</a:t>
            </a:r>
          </a:p>
        </p:txBody>
      </p:sp>
      <p:pic>
        <p:nvPicPr>
          <p:cNvPr id="15" name="Picture 14" descr="A building with cars parked in front of it&#10;&#10;Description automatically generated">
            <a:extLst>
              <a:ext uri="{FF2B5EF4-FFF2-40B4-BE49-F238E27FC236}">
                <a16:creationId xmlns:a16="http://schemas.microsoft.com/office/drawing/2014/main" id="{6296B481-72B6-7C7C-FAEC-0B8B3110E8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332436"/>
            <a:ext cx="4558061" cy="254846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83F09-0176-114A-7990-F78558B50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rgbClr val="0092CF"/>
                </a:solidFill>
                <a:latin typeface="+mj-lt"/>
              </a:rPr>
              <a:t>Areas to Use CO</a:t>
            </a:r>
            <a:r>
              <a:rPr lang="en-US" altLang="en-US" sz="3600" baseline="-25000" dirty="0">
                <a:solidFill>
                  <a:srgbClr val="0092CF"/>
                </a:solidFill>
                <a:latin typeface="+mj-lt"/>
              </a:rPr>
              <a:t>2</a:t>
            </a:r>
            <a:endParaRPr lang="en-US" baseline="-25000" dirty="0">
              <a:solidFill>
                <a:srgbClr val="0092CF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7F6759-E264-7B72-3D64-D30204A672BF}"/>
              </a:ext>
            </a:extLst>
          </p:cNvPr>
          <p:cNvSpPr txBox="1">
            <a:spLocks/>
          </p:cNvSpPr>
          <p:nvPr/>
        </p:nvSpPr>
        <p:spPr>
          <a:xfrm>
            <a:off x="709842" y="1531949"/>
            <a:ext cx="4559425" cy="428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800" dirty="0"/>
              <a:t>Municipal Water Plants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800" dirty="0"/>
              <a:t>Lime Softening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800" dirty="0"/>
              <a:t>Enhanced Coagulation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800" dirty="0"/>
              <a:t>Stripping – H2S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800" dirty="0"/>
              <a:t>Corrosion Control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800" dirty="0"/>
              <a:t>Membranes including RO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800" dirty="0"/>
              <a:t>Disinfection – Sodium Hypochlorite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800" dirty="0"/>
              <a:t>Filter Backwash 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800" dirty="0"/>
              <a:t>Bromate Reduction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800" dirty="0"/>
              <a:t>Arsenic Removal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800" dirty="0"/>
              <a:t>Chromium-6 Removal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800" dirty="0"/>
              <a:t>Well Rehabilitation 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800" dirty="0"/>
              <a:t>Aquifer Storage &amp; Recovery (ASR)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800" dirty="0"/>
              <a:t>Ion Exchange Odor Control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800" dirty="0"/>
              <a:t>Wastewater Discharge</a:t>
            </a:r>
          </a:p>
        </p:txBody>
      </p:sp>
      <p:pic>
        <p:nvPicPr>
          <p:cNvPr id="6" name="Picture 5" descr="A high angle view of several white tanks&#10;&#10;Description automatically generated">
            <a:extLst>
              <a:ext uri="{FF2B5EF4-FFF2-40B4-BE49-F238E27FC236}">
                <a16:creationId xmlns:a16="http://schemas.microsoft.com/office/drawing/2014/main" id="{B087F59D-DDE4-9D93-EB05-CAFD43C6D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307" y="1531949"/>
            <a:ext cx="5846619" cy="438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46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DECEBA-20FB-F6AA-9E4F-DE4BBBB39184}"/>
              </a:ext>
            </a:extLst>
          </p:cNvPr>
          <p:cNvSpPr/>
          <p:nvPr/>
        </p:nvSpPr>
        <p:spPr>
          <a:xfrm>
            <a:off x="1079398" y="6235145"/>
            <a:ext cx="9292590" cy="569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13E0A9-BB81-17D0-AA2C-76DA20A41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Other Areas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3ADBC01-4AE8-59E3-E7D7-DBA60A26480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8602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7062F-1BEA-E1E2-F05B-5BF8D5745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0" dirty="0"/>
              <a:t>Other pH Control Methods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CF844-EC11-0357-E906-84A15FAD9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530"/>
            <a:ext cx="10515600" cy="43513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000" dirty="0"/>
              <a:t>Liquid CO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Feed Systems</a:t>
            </a:r>
          </a:p>
          <a:p>
            <a:pPr eaLnBrk="1" hangingPunct="1">
              <a:defRPr/>
            </a:pPr>
            <a:r>
              <a:rPr lang="en-US" altLang="en-US" sz="2000" dirty="0"/>
              <a:t>Gas </a:t>
            </a:r>
            <a:r>
              <a:rPr lang="en-US" altLang="en-US" sz="2000" dirty="0" err="1"/>
              <a:t>Eductor</a:t>
            </a:r>
            <a:r>
              <a:rPr lang="en-US" altLang="en-US" sz="2000" dirty="0"/>
              <a:t> / Vacuum Feeder</a:t>
            </a:r>
          </a:p>
          <a:p>
            <a:pPr eaLnBrk="1" hangingPunct="1">
              <a:defRPr/>
            </a:pPr>
            <a:r>
              <a:rPr lang="en-US" altLang="en-US" sz="2000" dirty="0"/>
              <a:t>Chlorinator / Solution Feeder</a:t>
            </a:r>
          </a:p>
          <a:p>
            <a:pPr eaLnBrk="1" hangingPunct="1">
              <a:defRPr/>
            </a:pPr>
            <a:r>
              <a:rPr lang="en-US" altLang="en-US" sz="2000" dirty="0"/>
              <a:t>Carbonated Water Feeder</a:t>
            </a:r>
          </a:p>
          <a:p>
            <a:pPr eaLnBrk="1" hangingPunct="1">
              <a:defRPr/>
            </a:pPr>
            <a:r>
              <a:rPr lang="en-US" altLang="en-US" sz="2000" dirty="0"/>
              <a:t>Mineral Acids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10" descr="Gas Injection">
            <a:extLst>
              <a:ext uri="{FF2B5EF4-FFF2-40B4-BE49-F238E27FC236}">
                <a16:creationId xmlns:a16="http://schemas.microsoft.com/office/drawing/2014/main" id="{3EE41930-7E81-DA2F-D361-DA5FBD4224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68" t="-3639" r="-6954" b="1"/>
          <a:stretch/>
        </p:blipFill>
        <p:spPr bwMode="auto">
          <a:xfrm>
            <a:off x="6340928" y="1507316"/>
            <a:ext cx="3167743" cy="192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Monitoring%20Acid%20Spill">
            <a:extLst>
              <a:ext uri="{FF2B5EF4-FFF2-40B4-BE49-F238E27FC236}">
                <a16:creationId xmlns:a16="http://schemas.microsoft.com/office/drawing/2014/main" id="{2B3D24BB-FB70-DCBF-8280-3B7D0651D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17"/>
          <a:stretch/>
        </p:blipFill>
        <p:spPr bwMode="auto">
          <a:xfrm>
            <a:off x="8586788" y="3813175"/>
            <a:ext cx="2767012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S_waterchamp_clip_image002">
            <a:extLst>
              <a:ext uri="{FF2B5EF4-FFF2-40B4-BE49-F238E27FC236}">
                <a16:creationId xmlns:a16="http://schemas.microsoft.com/office/drawing/2014/main" id="{CE2DB9DD-8AFB-4060-3F6E-52E5B31D3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437093"/>
            <a:ext cx="36576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592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51742-F961-5782-FA68-03B9F8FB2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Manufacturer’s Qualifications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06349-CB0F-1E9D-76E8-9ADB122F8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0347"/>
            <a:ext cx="5257800" cy="4351338"/>
          </a:xfrm>
        </p:spPr>
        <p:txBody>
          <a:bodyPr/>
          <a:lstStyle/>
          <a:p>
            <a:r>
              <a:rPr lang="en-US" altLang="en-US" sz="2000" dirty="0">
                <a:solidFill>
                  <a:schemeClr val="accent1"/>
                </a:solidFill>
              </a:rPr>
              <a:t>Experience in CO</a:t>
            </a:r>
            <a:r>
              <a:rPr lang="en-US" altLang="en-US" sz="1100" dirty="0">
                <a:solidFill>
                  <a:schemeClr val="accent1"/>
                </a:solidFill>
              </a:rPr>
              <a:t>2</a:t>
            </a:r>
            <a:r>
              <a:rPr lang="en-US" altLang="en-US" sz="2000" dirty="0">
                <a:solidFill>
                  <a:schemeClr val="accent1"/>
                </a:solidFill>
              </a:rPr>
              <a:t> and Water Treatment Systems</a:t>
            </a:r>
          </a:p>
          <a:p>
            <a:r>
              <a:rPr lang="en-US" altLang="en-US" sz="2000" dirty="0">
                <a:solidFill>
                  <a:schemeClr val="accent1"/>
                </a:solidFill>
              </a:rPr>
              <a:t>Over 1,700 systems installed</a:t>
            </a:r>
          </a:p>
          <a:p>
            <a:r>
              <a:rPr lang="en-US" altLang="en-US" sz="2000" dirty="0">
                <a:solidFill>
                  <a:schemeClr val="accent1"/>
                </a:solidFill>
              </a:rPr>
              <a:t>Active member of CGA</a:t>
            </a:r>
          </a:p>
          <a:p>
            <a:r>
              <a:rPr lang="en-US" altLang="en-US" sz="2000" dirty="0">
                <a:solidFill>
                  <a:schemeClr val="accent1"/>
                </a:solidFill>
              </a:rPr>
              <a:t>Engineering Capability</a:t>
            </a:r>
          </a:p>
          <a:p>
            <a:r>
              <a:rPr lang="en-US" altLang="en-US" sz="2000" dirty="0">
                <a:solidFill>
                  <a:schemeClr val="accent1"/>
                </a:solidFill>
              </a:rPr>
              <a:t>Optimized pH control and CO</a:t>
            </a:r>
            <a:r>
              <a:rPr lang="en-US" altLang="en-US" sz="1100" dirty="0">
                <a:solidFill>
                  <a:schemeClr val="accent1"/>
                </a:solidFill>
              </a:rPr>
              <a:t>2</a:t>
            </a:r>
            <a:r>
              <a:rPr lang="en-US" altLang="en-US" sz="2000" dirty="0">
                <a:solidFill>
                  <a:schemeClr val="accent1"/>
                </a:solidFill>
              </a:rPr>
              <a:t> utilization</a:t>
            </a:r>
          </a:p>
          <a:p>
            <a:r>
              <a:rPr lang="en-US" altLang="en-US" sz="2000" dirty="0">
                <a:solidFill>
                  <a:schemeClr val="accent1"/>
                </a:solidFill>
              </a:rPr>
              <a:t>Total System Responsibility</a:t>
            </a:r>
          </a:p>
          <a:p>
            <a:r>
              <a:rPr lang="en-US" altLang="en-US" sz="2000" dirty="0">
                <a:solidFill>
                  <a:schemeClr val="accent1"/>
                </a:solidFill>
              </a:rPr>
              <a:t>ASME Pressure Vessel shop</a:t>
            </a:r>
          </a:p>
          <a:p>
            <a:r>
              <a:rPr lang="en-US" altLang="en-US" sz="2000" dirty="0">
                <a:solidFill>
                  <a:schemeClr val="accent1"/>
                </a:solidFill>
              </a:rPr>
              <a:t>Service Capability</a:t>
            </a:r>
          </a:p>
          <a:p>
            <a:r>
              <a:rPr lang="en-US" altLang="en-US" sz="2000" dirty="0">
                <a:solidFill>
                  <a:schemeClr val="accent1"/>
                </a:solidFill>
              </a:rPr>
              <a:t>Made in the USA- Loganville, GA</a:t>
            </a:r>
          </a:p>
          <a:p>
            <a:endParaRPr lang="en-US" dirty="0"/>
          </a:p>
        </p:txBody>
      </p:sp>
      <p:pic>
        <p:nvPicPr>
          <p:cNvPr id="4" name="Picture 9" descr="C:\Users\mdirth\Pictures\Equipment\Water Treatment\WT1287 crop.jpg">
            <a:extLst>
              <a:ext uri="{FF2B5EF4-FFF2-40B4-BE49-F238E27FC236}">
                <a16:creationId xmlns:a16="http://schemas.microsoft.com/office/drawing/2014/main" id="{46D82391-08B2-B0F0-5EF2-1DAC467E5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2235" y="1462088"/>
            <a:ext cx="4376180" cy="4514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3322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BB9712-C59C-5C46-18EF-3BECFC2EC24B}"/>
              </a:ext>
            </a:extLst>
          </p:cNvPr>
          <p:cNvSpPr txBox="1"/>
          <p:nvPr/>
        </p:nvSpPr>
        <p:spPr>
          <a:xfrm>
            <a:off x="2462278" y="4449547"/>
            <a:ext cx="7267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Water Technologies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242E60-ADA9-B89B-024E-8DA8E576247F}"/>
              </a:ext>
            </a:extLst>
          </p:cNvPr>
          <p:cNvSpPr txBox="1"/>
          <p:nvPr/>
        </p:nvSpPr>
        <p:spPr>
          <a:xfrm>
            <a:off x="177493" y="5413431"/>
            <a:ext cx="3438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Camila Cando 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Sales Application Engineer </a:t>
            </a:r>
          </a:p>
          <a:p>
            <a:r>
              <a:rPr lang="en-US" sz="1600" dirty="0">
                <a:solidFill>
                  <a:schemeClr val="accent1"/>
                </a:solidFill>
                <a:hlinkClick r:id="rId2"/>
              </a:rPr>
              <a:t>ccando@tomcosystems.com</a:t>
            </a:r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600" dirty="0">
                <a:solidFill>
                  <a:schemeClr val="accent1"/>
                </a:solidFill>
              </a:rPr>
              <a:t>(c): 678-326-347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www.tomcosystems.com</a:t>
            </a:r>
          </a:p>
        </p:txBody>
      </p:sp>
      <p:pic>
        <p:nvPicPr>
          <p:cNvPr id="2" name="Picture 1" descr="A blue and grey logo&#10;&#10;Description automatically generated">
            <a:extLst>
              <a:ext uri="{FF2B5EF4-FFF2-40B4-BE49-F238E27FC236}">
                <a16:creationId xmlns:a16="http://schemas.microsoft.com/office/drawing/2014/main" id="{DC8832F2-0B19-AB9C-1116-85D94A479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44" y="1639292"/>
            <a:ext cx="5659686" cy="206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23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5FBB3-1544-4398-A934-CCAB533A5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Water Inc. </a:t>
            </a:r>
            <a:r>
              <a:rPr lang="en-US" dirty="0">
                <a:solidFill>
                  <a:schemeClr val="accent1"/>
                </a:solidFill>
              </a:rPr>
              <a:t>| About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34C0D1-39F9-4289-9613-8EC8E7693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A7F8-3577-4970-BF75-37223315ED06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 descr="A diagram of a company's distribution&#10;&#10;Description automatically generated">
            <a:extLst>
              <a:ext uri="{FF2B5EF4-FFF2-40B4-BE49-F238E27FC236}">
                <a16:creationId xmlns:a16="http://schemas.microsoft.com/office/drawing/2014/main" id="{7D856F73-7310-84B8-AB74-D3E32985B3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 r="7933"/>
          <a:stretch/>
        </p:blipFill>
        <p:spPr>
          <a:xfrm>
            <a:off x="5410201" y="1219197"/>
            <a:ext cx="6553200" cy="5233537"/>
          </a:xfrm>
          <a:prstGeom prst="rect">
            <a:avLst/>
          </a:prstGeom>
        </p:spPr>
      </p:pic>
      <p:sp>
        <p:nvSpPr>
          <p:cNvPr id="12" name="object 6">
            <a:extLst>
              <a:ext uri="{FF2B5EF4-FFF2-40B4-BE49-F238E27FC236}">
                <a16:creationId xmlns:a16="http://schemas.microsoft.com/office/drawing/2014/main" id="{A4732555-3276-90BE-0975-D1160E6B41CC}"/>
              </a:ext>
            </a:extLst>
          </p:cNvPr>
          <p:cNvSpPr txBox="1"/>
          <p:nvPr/>
        </p:nvSpPr>
        <p:spPr>
          <a:xfrm>
            <a:off x="942322" y="1580762"/>
            <a:ext cx="4951095" cy="2693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2265" marR="7620" indent="-342265" algn="r">
              <a:lnSpc>
                <a:spcPct val="100000"/>
              </a:lnSpc>
              <a:spcBef>
                <a:spcPts val="105"/>
              </a:spcBef>
              <a:buFont typeface="Symbol"/>
              <a:buChar char=""/>
              <a:tabLst>
                <a:tab pos="342265" algn="l"/>
              </a:tabLst>
            </a:pP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Headquartered</a:t>
            </a:r>
            <a:r>
              <a:rPr sz="2000" spc="-80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in</a:t>
            </a:r>
            <a:r>
              <a:rPr sz="2000" spc="-25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Osaka,</a:t>
            </a:r>
            <a:r>
              <a:rPr sz="2000" spc="-75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Japan</a:t>
            </a:r>
            <a:r>
              <a:rPr sz="2000" spc="-50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spc="-20" dirty="0">
                <a:solidFill>
                  <a:srgbClr val="606264"/>
                </a:solidFill>
                <a:latin typeface="Century Gothic"/>
                <a:cs typeface="Century Gothic"/>
              </a:rPr>
              <a:t>with</a:t>
            </a:r>
            <a:endParaRPr sz="2000">
              <a:latin typeface="Century Gothic"/>
              <a:cs typeface="Century Gothic"/>
            </a:endParaRPr>
          </a:p>
          <a:p>
            <a:pPr marR="5080" algn="r">
              <a:lnSpc>
                <a:spcPct val="100000"/>
              </a:lnSpc>
            </a:pP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~$8.9B</a:t>
            </a:r>
            <a:r>
              <a:rPr sz="2000" spc="-40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in</a:t>
            </a:r>
            <a:r>
              <a:rPr sz="2000" spc="-30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Annual</a:t>
            </a:r>
            <a:r>
              <a:rPr sz="2000" spc="-50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Sales</a:t>
            </a:r>
            <a:r>
              <a:rPr sz="2000" spc="-55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(95%</a:t>
            </a:r>
            <a:r>
              <a:rPr sz="2000" spc="-10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in</a:t>
            </a:r>
            <a:r>
              <a:rPr sz="2000" spc="-30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606264"/>
                </a:solidFill>
                <a:latin typeface="Century Gothic"/>
                <a:cs typeface="Century Gothic"/>
              </a:rPr>
              <a:t>Japan)</a:t>
            </a:r>
            <a:endParaRPr sz="2000">
              <a:latin typeface="Century Gothic"/>
              <a:cs typeface="Century Gothic"/>
            </a:endParaRPr>
          </a:p>
          <a:p>
            <a:pPr marL="354965" indent="-342265">
              <a:lnSpc>
                <a:spcPct val="100000"/>
              </a:lnSpc>
              <a:spcBef>
                <a:spcPts val="600"/>
              </a:spcBef>
              <a:buFont typeface="Symbol"/>
              <a:buChar char=""/>
              <a:tabLst>
                <a:tab pos="354965" algn="l"/>
              </a:tabLst>
            </a:pP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18,000+</a:t>
            </a:r>
            <a:r>
              <a:rPr sz="2000" spc="-60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606264"/>
                </a:solidFill>
                <a:latin typeface="Century Gothic"/>
                <a:cs typeface="Century Gothic"/>
              </a:rPr>
              <a:t>Employees</a:t>
            </a:r>
            <a:endParaRPr sz="2000">
              <a:latin typeface="Century Gothic"/>
              <a:cs typeface="Century Gothic"/>
            </a:endParaRPr>
          </a:p>
          <a:p>
            <a:pPr marL="355600" marR="234315" indent="-342900">
              <a:lnSpc>
                <a:spcPct val="100000"/>
              </a:lnSpc>
              <a:spcBef>
                <a:spcPts val="600"/>
              </a:spcBef>
              <a:buFont typeface="Symbol"/>
              <a:buChar char=""/>
              <a:tabLst>
                <a:tab pos="355600" algn="l"/>
              </a:tabLst>
            </a:pP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A</a:t>
            </a:r>
            <a:r>
              <a:rPr sz="2000" spc="-30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Market</a:t>
            </a:r>
            <a:r>
              <a:rPr sz="2000" spc="-50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Leader</a:t>
            </a:r>
            <a:r>
              <a:rPr sz="2000" spc="-40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in</a:t>
            </a:r>
            <a:r>
              <a:rPr sz="2000" spc="-20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Japan</a:t>
            </a:r>
            <a:r>
              <a:rPr sz="2000" spc="-30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606264"/>
                </a:solidFill>
                <a:latin typeface="Century Gothic"/>
                <a:cs typeface="Century Gothic"/>
              </a:rPr>
              <a:t>Industrial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Gas</a:t>
            </a:r>
            <a:r>
              <a:rPr sz="2000" spc="-55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&amp;</a:t>
            </a:r>
            <a:r>
              <a:rPr sz="2000" spc="-50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Cryogenic</a:t>
            </a:r>
            <a:r>
              <a:rPr sz="2000" spc="-45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Equipment</a:t>
            </a:r>
            <a:r>
              <a:rPr sz="2000" spc="-70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spc="-20" dirty="0">
                <a:solidFill>
                  <a:srgbClr val="606264"/>
                </a:solidFill>
                <a:latin typeface="Century Gothic"/>
                <a:cs typeface="Century Gothic"/>
              </a:rPr>
              <a:t>with</a:t>
            </a:r>
            <a:endParaRPr sz="2000">
              <a:latin typeface="Century Gothic"/>
              <a:cs typeface="Century Gothic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~$2B</a:t>
            </a:r>
            <a:r>
              <a:rPr sz="2000" spc="-45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in</a:t>
            </a:r>
            <a:r>
              <a:rPr sz="2000" spc="-25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spc="-20" dirty="0">
                <a:solidFill>
                  <a:srgbClr val="606264"/>
                </a:solidFill>
                <a:latin typeface="Century Gothic"/>
                <a:cs typeface="Century Gothic"/>
              </a:rPr>
              <a:t>sales</a:t>
            </a:r>
            <a:endParaRPr sz="2000">
              <a:latin typeface="Century Gothic"/>
              <a:cs typeface="Century Gothic"/>
            </a:endParaRPr>
          </a:p>
          <a:p>
            <a:pPr marL="355600" marR="305435" indent="-342900">
              <a:lnSpc>
                <a:spcPct val="100000"/>
              </a:lnSpc>
              <a:spcBef>
                <a:spcPts val="600"/>
              </a:spcBef>
              <a:buFont typeface="Symbol"/>
              <a:buChar char=""/>
              <a:tabLst>
                <a:tab pos="355600" algn="l"/>
              </a:tabLst>
            </a:pP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Focus</a:t>
            </a:r>
            <a:r>
              <a:rPr sz="2000" spc="-50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on</a:t>
            </a:r>
            <a:r>
              <a:rPr sz="2000" spc="-30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International</a:t>
            </a:r>
            <a:r>
              <a:rPr sz="2000" spc="-75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Growth</a:t>
            </a:r>
            <a:r>
              <a:rPr sz="2000" spc="-60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spc="-25" dirty="0">
                <a:solidFill>
                  <a:srgbClr val="606264"/>
                </a:solidFill>
                <a:latin typeface="Century Gothic"/>
                <a:cs typeface="Century Gothic"/>
              </a:rPr>
              <a:t>and </a:t>
            </a:r>
            <a:r>
              <a:rPr sz="2000" spc="-10" dirty="0">
                <a:solidFill>
                  <a:srgbClr val="606264"/>
                </a:solidFill>
                <a:latin typeface="Century Gothic"/>
                <a:cs typeface="Century Gothic"/>
              </a:rPr>
              <a:t>Acquisitions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F2572DDC-F811-2291-55FD-D97D4B1CEDB1}"/>
              </a:ext>
            </a:extLst>
          </p:cNvPr>
          <p:cNvSpPr txBox="1"/>
          <p:nvPr/>
        </p:nvSpPr>
        <p:spPr>
          <a:xfrm>
            <a:off x="1399496" y="4324358"/>
            <a:ext cx="4267835" cy="170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354965" algn="l"/>
              </a:tabLst>
            </a:pP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Manufacturing</a:t>
            </a:r>
            <a:r>
              <a:rPr sz="2000" spc="-95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Companies</a:t>
            </a:r>
            <a:r>
              <a:rPr sz="2000" spc="-90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spc="-20" dirty="0">
                <a:solidFill>
                  <a:srgbClr val="606264"/>
                </a:solidFill>
                <a:latin typeface="Century Gothic"/>
                <a:cs typeface="Century Gothic"/>
              </a:rPr>
              <a:t>with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Engineered</a:t>
            </a:r>
            <a:r>
              <a:rPr sz="2000" spc="-65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Industrial</a:t>
            </a:r>
            <a:r>
              <a:rPr sz="2000" spc="-85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spc="-25" dirty="0">
                <a:solidFill>
                  <a:srgbClr val="606264"/>
                </a:solidFill>
                <a:latin typeface="Century Gothic"/>
                <a:cs typeface="Century Gothic"/>
              </a:rPr>
              <a:t>Gas </a:t>
            </a:r>
            <a:r>
              <a:rPr sz="2000" spc="-10" dirty="0">
                <a:solidFill>
                  <a:srgbClr val="606264"/>
                </a:solidFill>
                <a:latin typeface="Century Gothic"/>
                <a:cs typeface="Century Gothic"/>
              </a:rPr>
              <a:t>Products</a:t>
            </a:r>
            <a:endParaRPr sz="2000">
              <a:latin typeface="Century Gothic"/>
              <a:cs typeface="Century Gothic"/>
            </a:endParaRPr>
          </a:p>
          <a:p>
            <a:pPr marL="354965" indent="-342265">
              <a:lnSpc>
                <a:spcPct val="100000"/>
              </a:lnSpc>
              <a:spcBef>
                <a:spcPts val="605"/>
              </a:spcBef>
              <a:buFont typeface="Symbol"/>
              <a:buChar char=""/>
              <a:tabLst>
                <a:tab pos="354965" algn="l"/>
              </a:tabLst>
            </a:pP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Gas</a:t>
            </a:r>
            <a:r>
              <a:rPr sz="2000" spc="-25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Plants</a:t>
            </a:r>
            <a:r>
              <a:rPr sz="2000" spc="-60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&amp;</a:t>
            </a:r>
            <a:r>
              <a:rPr sz="2000" spc="-15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606264"/>
                </a:solidFill>
                <a:latin typeface="Century Gothic"/>
                <a:cs typeface="Century Gothic"/>
              </a:rPr>
              <a:t>Production</a:t>
            </a:r>
            <a:endParaRPr sz="2000">
              <a:latin typeface="Century Gothic"/>
              <a:cs typeface="Century Gothic"/>
            </a:endParaRPr>
          </a:p>
          <a:p>
            <a:pPr marL="354965" indent="-342265">
              <a:lnSpc>
                <a:spcPct val="100000"/>
              </a:lnSpc>
              <a:spcBef>
                <a:spcPts val="600"/>
              </a:spcBef>
              <a:buFont typeface="Symbol"/>
              <a:buChar char=""/>
              <a:tabLst>
                <a:tab pos="354965" algn="l"/>
              </a:tabLst>
            </a:pP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Acquire,</a:t>
            </a:r>
            <a:r>
              <a:rPr sz="2000" spc="-50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Invest,</a:t>
            </a:r>
            <a:r>
              <a:rPr sz="2000" spc="-75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Grow</a:t>
            </a:r>
            <a:r>
              <a:rPr sz="2000" spc="-20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06264"/>
                </a:solidFill>
                <a:latin typeface="Century Gothic"/>
                <a:cs typeface="Century Gothic"/>
              </a:rPr>
              <a:t>&amp;</a:t>
            </a:r>
            <a:r>
              <a:rPr sz="2000" spc="-30" dirty="0">
                <a:solidFill>
                  <a:srgbClr val="606264"/>
                </a:solidFill>
                <a:latin typeface="Century Gothic"/>
                <a:cs typeface="Century Gothic"/>
              </a:rPr>
              <a:t> </a:t>
            </a:r>
            <a:r>
              <a:rPr sz="2000" spc="-20" dirty="0">
                <a:solidFill>
                  <a:srgbClr val="606264"/>
                </a:solidFill>
                <a:latin typeface="Century Gothic"/>
                <a:cs typeface="Century Gothic"/>
              </a:rPr>
              <a:t>Hold</a:t>
            </a:r>
            <a:endParaRPr sz="200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11224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inus Sign 41">
            <a:extLst>
              <a:ext uri="{FF2B5EF4-FFF2-40B4-BE49-F238E27FC236}">
                <a16:creationId xmlns:a16="http://schemas.microsoft.com/office/drawing/2014/main" id="{8F8C80B6-CC89-376A-4905-56E54CE9DAD7}"/>
              </a:ext>
            </a:extLst>
          </p:cNvPr>
          <p:cNvSpPr/>
          <p:nvPr/>
        </p:nvSpPr>
        <p:spPr>
          <a:xfrm>
            <a:off x="-593678" y="1109836"/>
            <a:ext cx="5152030" cy="1882992"/>
          </a:xfrm>
          <a:prstGeom prst="mathMinus">
            <a:avLst/>
          </a:prstGeom>
          <a:solidFill>
            <a:srgbClr val="009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46AAC-59DE-335F-7A91-3A61A636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A7F8-3577-4970-BF75-37223315ED06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32F4EE-A6F3-F99A-3136-39DCD1D7B29D}"/>
              </a:ext>
            </a:extLst>
          </p:cNvPr>
          <p:cNvSpPr/>
          <p:nvPr/>
        </p:nvSpPr>
        <p:spPr>
          <a:xfrm>
            <a:off x="1665554" y="5532273"/>
            <a:ext cx="8706434" cy="569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47633D-D6E5-997D-9837-DDA0B585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555083" y="5001630"/>
            <a:ext cx="1487738" cy="809022"/>
          </a:xfrm>
          <a:prstGeom prst="rect">
            <a:avLst/>
          </a:prstGeom>
        </p:spPr>
      </p:pic>
      <p:pic>
        <p:nvPicPr>
          <p:cNvPr id="7" name="Picture 4" descr="AMCS Corp | LinkedIn">
            <a:extLst>
              <a:ext uri="{FF2B5EF4-FFF2-40B4-BE49-F238E27FC236}">
                <a16:creationId xmlns:a16="http://schemas.microsoft.com/office/drawing/2014/main" id="{868B9BEE-E077-6027-6535-A64BEEB34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411" y="4798676"/>
            <a:ext cx="641661" cy="64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merican Gas Products (AGP) Invests in FinnCo Vaporizers ...">
            <a:extLst>
              <a:ext uri="{FF2B5EF4-FFF2-40B4-BE49-F238E27FC236}">
                <a16:creationId xmlns:a16="http://schemas.microsoft.com/office/drawing/2014/main" id="{7273C7C6-4AA3-BCB0-9519-E64C0DC29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6" y="5831805"/>
            <a:ext cx="1604210" cy="84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9561A6-03E3-917D-CFA7-BCF04BFE19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451"/>
          <a:stretch/>
        </p:blipFill>
        <p:spPr>
          <a:xfrm>
            <a:off x="3468006" y="75796"/>
            <a:ext cx="4812519" cy="680189"/>
          </a:xfrm>
          <a:prstGeom prst="rect">
            <a:avLst/>
          </a:prstGeom>
        </p:spPr>
      </p:pic>
      <p:pic>
        <p:nvPicPr>
          <p:cNvPr id="11" name="Picture 10" descr="A picture containing weapon, miller&#10;&#10;Description automatically generated">
            <a:extLst>
              <a:ext uri="{FF2B5EF4-FFF2-40B4-BE49-F238E27FC236}">
                <a16:creationId xmlns:a16="http://schemas.microsoft.com/office/drawing/2014/main" id="{328D0FE8-CF82-8217-58DF-F9D22CE0C3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442" y="4007523"/>
            <a:ext cx="2019768" cy="13479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B202BF-28B8-FA2F-062C-F0A468A56D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5494" y="1826394"/>
            <a:ext cx="5998190" cy="445235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3B2C54-3CB1-E87B-114B-B466F1F6BC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5793" y="888388"/>
            <a:ext cx="5248973" cy="516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3F5371-794B-9463-4CA5-161601BFFEF1}"/>
              </a:ext>
            </a:extLst>
          </p:cNvPr>
          <p:cNvSpPr txBox="1"/>
          <p:nvPr/>
        </p:nvSpPr>
        <p:spPr>
          <a:xfrm>
            <a:off x="541154" y="1855678"/>
            <a:ext cx="315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Gas &amp; Engineering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78A722-A031-64A5-F7D1-7218FA951FC2}"/>
              </a:ext>
            </a:extLst>
          </p:cNvPr>
          <p:cNvSpPr txBox="1"/>
          <p:nvPr/>
        </p:nvSpPr>
        <p:spPr>
          <a:xfrm>
            <a:off x="5513957" y="1853352"/>
            <a:ext cx="318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Cryogenic</a:t>
            </a:r>
            <a:r>
              <a:rPr lang="en-US" sz="1600" b="1">
                <a:solidFill>
                  <a:schemeClr val="bg1"/>
                </a:solidFill>
              </a:rPr>
              <a:t> </a:t>
            </a:r>
            <a:r>
              <a:rPr lang="en-US" b="1">
                <a:solidFill>
                  <a:schemeClr val="bg1"/>
                </a:solidFill>
              </a:rPr>
              <a:t>Equipment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FAF6D0-3B91-E884-2AE6-2DE19C989173}"/>
              </a:ext>
            </a:extLst>
          </p:cNvPr>
          <p:cNvSpPr txBox="1"/>
          <p:nvPr/>
        </p:nvSpPr>
        <p:spPr>
          <a:xfrm>
            <a:off x="77630" y="3154077"/>
            <a:ext cx="2657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AIR WATER GAS SOLUTIONS INC.</a:t>
            </a:r>
          </a:p>
        </p:txBody>
      </p:sp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86A81D2-DBB7-BCA8-630B-031C588CB43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" t="34437" r="89903" b="55735"/>
          <a:stretch/>
        </p:blipFill>
        <p:spPr>
          <a:xfrm>
            <a:off x="975961" y="2406588"/>
            <a:ext cx="898961" cy="718529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DC7DE2CE-2260-EDED-4C84-5199BC97A7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338" y="2602957"/>
            <a:ext cx="1429930" cy="52216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19" name="Picture 1" descr="image002">
            <a:extLst>
              <a:ext uri="{FF2B5EF4-FFF2-40B4-BE49-F238E27FC236}">
                <a16:creationId xmlns:a16="http://schemas.microsoft.com/office/drawing/2014/main" id="{1FF4F57A-D8A6-AB05-4B84-36EBACBFB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127" y="2526462"/>
            <a:ext cx="2115215" cy="71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346C10A-9EC4-6CC0-5252-4239849EE92F}"/>
              </a:ext>
            </a:extLst>
          </p:cNvPr>
          <p:cNvSpPr txBox="1"/>
          <p:nvPr/>
        </p:nvSpPr>
        <p:spPr>
          <a:xfrm>
            <a:off x="8336407" y="3245991"/>
            <a:ext cx="1464192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Century Gothic" panose="020B0502020202020204" pitchFamily="34" charset="0"/>
              </a:rPr>
              <a:t>Cryogenic Freezer – CO2/LN2</a:t>
            </a:r>
          </a:p>
          <a:p>
            <a:pPr algn="ctr"/>
            <a:r>
              <a:rPr lang="en-US" sz="1000">
                <a:latin typeface="Century Gothic" panose="020B0502020202020204" pitchFamily="34" charset="0"/>
              </a:rPr>
              <a:t>-Tunnel Freezer</a:t>
            </a:r>
          </a:p>
          <a:p>
            <a:pPr algn="ctr"/>
            <a:r>
              <a:rPr lang="en-US" sz="1000">
                <a:latin typeface="Century Gothic" panose="020B0502020202020204" pitchFamily="34" charset="0"/>
              </a:rPr>
              <a:t>-Batch Freezer</a:t>
            </a:r>
          </a:p>
          <a:p>
            <a:pPr algn="ctr"/>
            <a:r>
              <a:rPr lang="en-US" sz="1000">
                <a:latin typeface="Century Gothic" panose="020B0502020202020204" pitchFamily="34" charset="0"/>
              </a:rPr>
              <a:t>-Spiral Freezer</a:t>
            </a:r>
          </a:p>
          <a:p>
            <a:pPr algn="ctr"/>
            <a:r>
              <a:rPr lang="en-US" sz="1000">
                <a:latin typeface="Century Gothic" panose="020B0502020202020204" pitchFamily="34" charset="0"/>
              </a:rPr>
              <a:t>-Tumbler </a:t>
            </a:r>
          </a:p>
          <a:p>
            <a:pPr algn="ctr"/>
            <a:endParaRPr lang="en-US" sz="1050"/>
          </a:p>
          <a:p>
            <a:pPr algn="ctr"/>
            <a:endParaRPr lang="en-US" sz="20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C4350F-C728-AAF7-FAE9-9AED6DD2300A}"/>
              </a:ext>
            </a:extLst>
          </p:cNvPr>
          <p:cNvSpPr txBox="1"/>
          <p:nvPr/>
        </p:nvSpPr>
        <p:spPr>
          <a:xfrm>
            <a:off x="2952954" y="3358824"/>
            <a:ext cx="2209370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Century Gothic" panose="020B0502020202020204" pitchFamily="34" charset="0"/>
              </a:rPr>
              <a:t>Gas Application </a:t>
            </a:r>
          </a:p>
          <a:p>
            <a:pPr algn="ctr"/>
            <a:r>
              <a:rPr lang="en-US" sz="1000">
                <a:latin typeface="Century Gothic" panose="020B0502020202020204" pitchFamily="34" charset="0"/>
              </a:rPr>
              <a:t>-Water Treatment System</a:t>
            </a:r>
          </a:p>
          <a:p>
            <a:pPr algn="ctr"/>
            <a:r>
              <a:rPr lang="en-US" sz="1000">
                <a:latin typeface="Century Gothic" panose="020B0502020202020204" pitchFamily="34" charset="0"/>
              </a:rPr>
              <a:t>-Fire Suppression System</a:t>
            </a:r>
          </a:p>
          <a:p>
            <a:pPr algn="ctr"/>
            <a:r>
              <a:rPr lang="en-US" sz="1000">
                <a:latin typeface="Century Gothic" panose="020B0502020202020204" pitchFamily="34" charset="0"/>
              </a:rPr>
              <a:t>-Dry Ice related equipment </a:t>
            </a:r>
          </a:p>
          <a:p>
            <a:pPr algn="ctr"/>
            <a:r>
              <a:rPr lang="en-US" sz="1000" b="1">
                <a:latin typeface="Century Gothic" panose="020B0502020202020204" pitchFamily="34" charset="0"/>
              </a:rPr>
              <a:t>Cryogenic Equipment</a:t>
            </a:r>
          </a:p>
          <a:p>
            <a:pPr algn="ctr"/>
            <a:r>
              <a:rPr lang="en-US" sz="1000">
                <a:latin typeface="Century Gothic" panose="020B0502020202020204" pitchFamily="34" charset="0"/>
              </a:rPr>
              <a:t>-CO2 delivery &amp; storage</a:t>
            </a:r>
          </a:p>
          <a:p>
            <a:pPr algn="ctr"/>
            <a:r>
              <a:rPr lang="en-US" sz="1000" b="1">
                <a:latin typeface="Century Gothic" panose="020B0502020202020204" pitchFamily="34" charset="0"/>
              </a:rPr>
              <a:t>EPC</a:t>
            </a:r>
          </a:p>
          <a:p>
            <a:pPr algn="ctr"/>
            <a:r>
              <a:rPr lang="en-US" sz="1000">
                <a:latin typeface="Century Gothic" panose="020B0502020202020204" pitchFamily="34" charset="0"/>
              </a:rPr>
              <a:t>-CO2 Plants</a:t>
            </a:r>
          </a:p>
          <a:p>
            <a:pPr algn="ctr"/>
            <a:endParaRPr lang="en-US" sz="1050"/>
          </a:p>
          <a:p>
            <a:pPr algn="ctr"/>
            <a:endParaRPr lang="en-US" sz="20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E8649C-66E1-CB5E-C469-23C1428ECFFF}"/>
              </a:ext>
            </a:extLst>
          </p:cNvPr>
          <p:cNvSpPr txBox="1"/>
          <p:nvPr/>
        </p:nvSpPr>
        <p:spPr>
          <a:xfrm>
            <a:off x="5513850" y="3439615"/>
            <a:ext cx="23362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Century Gothic" panose="020B0502020202020204" pitchFamily="34" charset="0"/>
              </a:rPr>
              <a:t>Cryogenic Equipment – N2/H2/LNG</a:t>
            </a:r>
          </a:p>
          <a:p>
            <a:pPr algn="ctr"/>
            <a:r>
              <a:rPr lang="en-US" sz="1000">
                <a:latin typeface="Century Gothic" panose="020B0502020202020204" pitchFamily="34" charset="0"/>
              </a:rPr>
              <a:t>-Tanks &amp; Cylinders</a:t>
            </a:r>
          </a:p>
          <a:p>
            <a:pPr algn="ctr"/>
            <a:r>
              <a:rPr lang="en-US" sz="1000">
                <a:latin typeface="Century Gothic" panose="020B0502020202020204" pitchFamily="34" charset="0"/>
              </a:rPr>
              <a:t>-Trailers</a:t>
            </a:r>
          </a:p>
          <a:p>
            <a:pPr algn="ctr"/>
            <a:r>
              <a:rPr lang="en-US" sz="1000">
                <a:latin typeface="Century Gothic" panose="020B0502020202020204" pitchFamily="34" charset="0"/>
              </a:rPr>
              <a:t>-ISO Containers</a:t>
            </a:r>
          </a:p>
          <a:p>
            <a:pPr algn="ctr"/>
            <a:r>
              <a:rPr lang="en-US" sz="1000">
                <a:latin typeface="Century Gothic" panose="020B0502020202020204" pitchFamily="34" charset="0"/>
              </a:rPr>
              <a:t>-Rail Cars</a:t>
            </a:r>
          </a:p>
          <a:p>
            <a:pPr algn="ctr"/>
            <a:r>
              <a:rPr lang="en-US" sz="1000">
                <a:latin typeface="Century Gothic" panose="020B0502020202020204" pitchFamily="34" charset="0"/>
              </a:rPr>
              <a:t>-HP Hydrogen Refuelers</a:t>
            </a:r>
          </a:p>
          <a:p>
            <a:pPr algn="ctr"/>
            <a:r>
              <a:rPr lang="en-US" sz="1000">
                <a:latin typeface="Century Gothic" panose="020B0502020202020204" pitchFamily="34" charset="0"/>
              </a:rPr>
              <a:t>-Vaporizer/VIP</a:t>
            </a:r>
          </a:p>
          <a:p>
            <a:pPr algn="ctr"/>
            <a:endParaRPr lang="en-US" sz="2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5A239A-AC91-FD63-9D81-4248F3798B9D}"/>
              </a:ext>
            </a:extLst>
          </p:cNvPr>
          <p:cNvSpPr txBox="1"/>
          <p:nvPr/>
        </p:nvSpPr>
        <p:spPr>
          <a:xfrm>
            <a:off x="123396" y="3488291"/>
            <a:ext cx="23362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Century Gothic" panose="020B0502020202020204" pitchFamily="34" charset="0"/>
              </a:rPr>
              <a:t>Plant Engineering</a:t>
            </a:r>
          </a:p>
          <a:p>
            <a:pPr algn="ctr"/>
            <a:r>
              <a:rPr lang="en-US" sz="1000">
                <a:latin typeface="Century Gothic" panose="020B0502020202020204" pitchFamily="34" charset="0"/>
              </a:rPr>
              <a:t>-Air Separation Plant</a:t>
            </a:r>
          </a:p>
          <a:p>
            <a:pPr algn="ctr"/>
            <a:r>
              <a:rPr lang="en-US" sz="1000">
                <a:latin typeface="Century Gothic" panose="020B0502020202020204" pitchFamily="34" charset="0"/>
              </a:rPr>
              <a:t>-H</a:t>
            </a:r>
            <a:r>
              <a:rPr lang="en-US" sz="800">
                <a:latin typeface="Century Gothic" panose="020B0502020202020204" pitchFamily="34" charset="0"/>
              </a:rPr>
              <a:t>2</a:t>
            </a:r>
            <a:r>
              <a:rPr lang="en-US" sz="1000">
                <a:latin typeface="Century Gothic" panose="020B0502020202020204" pitchFamily="34" charset="0"/>
              </a:rPr>
              <a:t> Production/Liquefaction</a:t>
            </a:r>
          </a:p>
          <a:p>
            <a:pPr algn="ctr"/>
            <a:r>
              <a:rPr lang="en-US" sz="1000">
                <a:latin typeface="Century Gothic" panose="020B0502020202020204" pitchFamily="34" charset="0"/>
              </a:rPr>
              <a:t>-CO</a:t>
            </a:r>
            <a:r>
              <a:rPr lang="en-US" sz="800">
                <a:latin typeface="Century Gothic" panose="020B0502020202020204" pitchFamily="34" charset="0"/>
              </a:rPr>
              <a:t>2</a:t>
            </a:r>
            <a:r>
              <a:rPr lang="en-US" sz="1000">
                <a:latin typeface="Century Gothic" panose="020B0502020202020204" pitchFamily="34" charset="0"/>
              </a:rPr>
              <a:t> Purification/Liquefaction</a:t>
            </a:r>
          </a:p>
          <a:p>
            <a:pPr algn="ctr"/>
            <a:r>
              <a:rPr lang="en-US" sz="1000" b="1">
                <a:latin typeface="Century Gothic" panose="020B0502020202020204" pitchFamily="34" charset="0"/>
              </a:rPr>
              <a:t>Gas Production &amp; Supply</a:t>
            </a:r>
          </a:p>
          <a:p>
            <a:pPr algn="ctr"/>
            <a:r>
              <a:rPr lang="en-US" sz="1000">
                <a:latin typeface="Century Gothic" panose="020B0502020202020204" pitchFamily="34" charset="0"/>
              </a:rPr>
              <a:t>-Plant Operation &amp; Maintenance</a:t>
            </a:r>
          </a:p>
          <a:p>
            <a:pPr algn="ctr"/>
            <a:r>
              <a:rPr lang="en-US" sz="1000">
                <a:latin typeface="Century Gothic" panose="020B0502020202020204" pitchFamily="34" charset="0"/>
              </a:rPr>
              <a:t>-Industrial Gas Supply</a:t>
            </a:r>
          </a:p>
          <a:p>
            <a:pPr algn="ctr"/>
            <a:r>
              <a:rPr lang="en-US" sz="1000">
                <a:latin typeface="Century Gothic" panose="020B0502020202020204" pitchFamily="34" charset="0"/>
              </a:rPr>
              <a:t>(O</a:t>
            </a:r>
            <a:r>
              <a:rPr lang="en-US" sz="800">
                <a:latin typeface="Century Gothic" panose="020B0502020202020204" pitchFamily="34" charset="0"/>
              </a:rPr>
              <a:t>2</a:t>
            </a:r>
            <a:r>
              <a:rPr lang="en-US" sz="1000">
                <a:latin typeface="Century Gothic" panose="020B0502020202020204" pitchFamily="34" charset="0"/>
              </a:rPr>
              <a:t>, N</a:t>
            </a:r>
            <a:r>
              <a:rPr lang="en-US" sz="800">
                <a:latin typeface="Century Gothic" panose="020B0502020202020204" pitchFamily="34" charset="0"/>
              </a:rPr>
              <a:t>2</a:t>
            </a:r>
            <a:r>
              <a:rPr lang="en-US" sz="1000">
                <a:latin typeface="Century Gothic" panose="020B0502020202020204" pitchFamily="34" charset="0"/>
              </a:rPr>
              <a:t>, </a:t>
            </a:r>
            <a:r>
              <a:rPr lang="en-US" sz="1000" err="1">
                <a:latin typeface="Century Gothic" panose="020B0502020202020204" pitchFamily="34" charset="0"/>
              </a:rPr>
              <a:t>Ar</a:t>
            </a:r>
            <a:r>
              <a:rPr lang="en-US" sz="1000">
                <a:latin typeface="Century Gothic" panose="020B0502020202020204" pitchFamily="34" charset="0"/>
              </a:rPr>
              <a:t>, H</a:t>
            </a:r>
            <a:r>
              <a:rPr lang="en-US" sz="800">
                <a:latin typeface="Century Gothic" panose="020B0502020202020204" pitchFamily="34" charset="0"/>
              </a:rPr>
              <a:t>2</a:t>
            </a:r>
            <a:r>
              <a:rPr lang="en-US" sz="1000">
                <a:latin typeface="Century Gothic" panose="020B0502020202020204" pitchFamily="34" charset="0"/>
              </a:rPr>
              <a:t>, CO</a:t>
            </a:r>
            <a:r>
              <a:rPr lang="en-US" sz="800">
                <a:latin typeface="Century Gothic" panose="020B0502020202020204" pitchFamily="34" charset="0"/>
              </a:rPr>
              <a:t>2</a:t>
            </a:r>
            <a:r>
              <a:rPr lang="en-US" sz="1000">
                <a:latin typeface="Century Gothic" panose="020B0502020202020204" pitchFamily="34" charset="0"/>
              </a:rPr>
              <a:t>)</a:t>
            </a:r>
          </a:p>
          <a:p>
            <a:endParaRPr lang="en-US" sz="2000"/>
          </a:p>
        </p:txBody>
      </p:sp>
      <p:pic>
        <p:nvPicPr>
          <p:cNvPr id="24" name="Picture 23" descr="Icon&#10;&#10;Description automatically generated with low confidence">
            <a:extLst>
              <a:ext uri="{FF2B5EF4-FFF2-40B4-BE49-F238E27FC236}">
                <a16:creationId xmlns:a16="http://schemas.microsoft.com/office/drawing/2014/main" id="{22D5EC33-D88F-DCBB-B7BB-C7F6BD10E8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31" y="3902928"/>
            <a:ext cx="1421760" cy="1557166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C55F98C-5F42-AC82-6B97-8CA9F2D5E2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7918">
            <a:off x="10620188" y="5277098"/>
            <a:ext cx="1556058" cy="1005615"/>
          </a:xfrm>
          <a:prstGeom prst="rect">
            <a:avLst/>
          </a:prstGeom>
        </p:spPr>
      </p:pic>
      <p:pic>
        <p:nvPicPr>
          <p:cNvPr id="26" name="Picture 25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C6608838-D170-E244-FDFC-71546C7A02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07" y="4973602"/>
            <a:ext cx="1419378" cy="15545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DEF2E57-8B56-E0E0-B505-B5B39E0B33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936" y="4739428"/>
            <a:ext cx="1453634" cy="1592076"/>
          </a:xfrm>
          <a:prstGeom prst="rect">
            <a:avLst/>
          </a:prstGeom>
        </p:spPr>
      </p:pic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AE50ABE5-BAC8-8A8E-D193-4191457BF1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882" y="5080655"/>
            <a:ext cx="964957" cy="1023128"/>
          </a:xfrm>
          <a:prstGeom prst="rect">
            <a:avLst/>
          </a:prstGeom>
        </p:spPr>
      </p:pic>
      <p:pic>
        <p:nvPicPr>
          <p:cNvPr id="29" name="Picture 2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081B738-D621-DF04-2F13-F83F6CA0562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6744" flipH="1">
            <a:off x="5536258" y="4534576"/>
            <a:ext cx="1442896" cy="983397"/>
          </a:xfrm>
          <a:prstGeom prst="rect">
            <a:avLst/>
          </a:prstGeom>
        </p:spPr>
      </p:pic>
      <p:pic>
        <p:nvPicPr>
          <p:cNvPr id="30" name="Picture 29" descr="Diagram, engineering drawing&#10;&#10;Description automatically generated">
            <a:extLst>
              <a:ext uri="{FF2B5EF4-FFF2-40B4-BE49-F238E27FC236}">
                <a16:creationId xmlns:a16="http://schemas.microsoft.com/office/drawing/2014/main" id="{634A1CB6-04AA-E0F5-1756-6B683899599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924" y="4600349"/>
            <a:ext cx="1458304" cy="100100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F83449B-7B25-5B94-9954-AC2A90B7AC4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1985" y="5167106"/>
            <a:ext cx="996203" cy="3175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AB2EE99-0BCD-1013-476D-B50F8E0FC6A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51174" y="2398415"/>
            <a:ext cx="1708337" cy="102670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42063E2-3480-E0EE-3A36-EA84F08AEA4C}"/>
              </a:ext>
            </a:extLst>
          </p:cNvPr>
          <p:cNvSpPr/>
          <p:nvPr/>
        </p:nvSpPr>
        <p:spPr>
          <a:xfrm>
            <a:off x="9853684" y="1828800"/>
            <a:ext cx="2237901" cy="4400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AEF4F7-1367-5128-8EF3-8B425A72F4B3}"/>
              </a:ext>
            </a:extLst>
          </p:cNvPr>
          <p:cNvSpPr txBox="1"/>
          <p:nvPr/>
        </p:nvSpPr>
        <p:spPr>
          <a:xfrm>
            <a:off x="9396153" y="1851557"/>
            <a:ext cx="315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H2 Fuel Stations</a:t>
            </a:r>
          </a:p>
        </p:txBody>
      </p:sp>
      <p:pic>
        <p:nvPicPr>
          <p:cNvPr id="35" name="Picture 34" descr="FirstElement Fuel">
            <a:extLst>
              <a:ext uri="{FF2B5EF4-FFF2-40B4-BE49-F238E27FC236}">
                <a16:creationId xmlns:a16="http://schemas.microsoft.com/office/drawing/2014/main" id="{DDB8B65C-FEE2-E0EE-B2D0-6407EACFD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806" y="2560574"/>
            <a:ext cx="1702734" cy="57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383D515-543E-5B15-7607-C9C3F87470DC}"/>
              </a:ext>
            </a:extLst>
          </p:cNvPr>
          <p:cNvSpPr txBox="1"/>
          <p:nvPr/>
        </p:nvSpPr>
        <p:spPr>
          <a:xfrm>
            <a:off x="10389449" y="3241233"/>
            <a:ext cx="1464192" cy="210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Century Gothic" panose="020B0502020202020204" pitchFamily="34" charset="0"/>
              </a:rPr>
              <a:t>H2 Fuel Stations and Distribution</a:t>
            </a:r>
          </a:p>
          <a:p>
            <a:pPr algn="ctr"/>
            <a:endParaRPr lang="en-US" sz="1000" b="1">
              <a:latin typeface="Century Gothic" panose="020B0502020202020204" pitchFamily="34" charset="0"/>
            </a:endParaRPr>
          </a:p>
          <a:p>
            <a:pPr algn="ctr"/>
            <a:r>
              <a:rPr lang="en-US" sz="1000">
                <a:latin typeface="Century Gothic" panose="020B0502020202020204" pitchFamily="34" charset="0"/>
              </a:rPr>
              <a:t>-$50M Investment</a:t>
            </a:r>
          </a:p>
          <a:p>
            <a:pPr marL="171450" indent="-171450" algn="ctr">
              <a:buFontTx/>
              <a:buChar char="-"/>
            </a:pPr>
            <a:r>
              <a:rPr lang="en-US" sz="1000">
                <a:latin typeface="Century Gothic" panose="020B0502020202020204" pitchFamily="34" charset="0"/>
              </a:rPr>
              <a:t>Public hydrogen stations</a:t>
            </a:r>
          </a:p>
          <a:p>
            <a:pPr marL="171450" indent="-171450" algn="ctr">
              <a:buFontTx/>
              <a:buChar char="-"/>
            </a:pPr>
            <a:r>
              <a:rPr lang="en-US" sz="1000">
                <a:latin typeface="Century Gothic" panose="020B0502020202020204" pitchFamily="34" charset="0"/>
              </a:rPr>
              <a:t>Largest station operator in California serving FCEV’s</a:t>
            </a:r>
          </a:p>
          <a:p>
            <a:pPr algn="ctr"/>
            <a:endParaRPr lang="en-US" sz="1050"/>
          </a:p>
          <a:p>
            <a:pPr algn="ctr"/>
            <a:endParaRPr lang="en-US" sz="200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0CE0CAF-653D-B840-7790-653C26CEC3C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15615" y="5484673"/>
            <a:ext cx="1194974" cy="83788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3883059-4AD2-A1F6-BFAC-428D4C944A3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29187" y="5963361"/>
            <a:ext cx="1519556" cy="34513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6482AC4-5D5E-483B-9731-608DAADAFE7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15767" y="5609766"/>
            <a:ext cx="991531" cy="276796"/>
          </a:xfrm>
          <a:prstGeom prst="rect">
            <a:avLst/>
          </a:prstGeom>
        </p:spPr>
      </p:pic>
      <p:pic>
        <p:nvPicPr>
          <p:cNvPr id="40" name="Picture 8">
            <a:extLst>
              <a:ext uri="{FF2B5EF4-FFF2-40B4-BE49-F238E27FC236}">
                <a16:creationId xmlns:a16="http://schemas.microsoft.com/office/drawing/2014/main" id="{672F83B8-B7B8-F56B-2F6B-8B85FEADD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461" y="4398822"/>
            <a:ext cx="1021040" cy="155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Home - True Zero">
            <a:extLst>
              <a:ext uri="{FF2B5EF4-FFF2-40B4-BE49-F238E27FC236}">
                <a16:creationId xmlns:a16="http://schemas.microsoft.com/office/drawing/2014/main" id="{528AD4E9-9C1E-2645-59AD-ACB203678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947" y="4979506"/>
            <a:ext cx="661612" cy="83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9608BB9-AF94-577D-B11A-A4E77172E45E}"/>
              </a:ext>
            </a:extLst>
          </p:cNvPr>
          <p:cNvSpPr/>
          <p:nvPr/>
        </p:nvSpPr>
        <p:spPr>
          <a:xfrm>
            <a:off x="3091307" y="6421343"/>
            <a:ext cx="6781800" cy="336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DB9C3AB-7B56-583E-E590-FB218F2B3C4E}"/>
              </a:ext>
            </a:extLst>
          </p:cNvPr>
          <p:cNvSpPr/>
          <p:nvPr/>
        </p:nvSpPr>
        <p:spPr>
          <a:xfrm>
            <a:off x="3091307" y="6421343"/>
            <a:ext cx="6781800" cy="336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8961" y="1157477"/>
            <a:ext cx="10236200" cy="0"/>
          </a:xfrm>
          <a:custGeom>
            <a:avLst/>
            <a:gdLst/>
            <a:ahLst/>
            <a:cxnLst/>
            <a:rect l="l" t="t" r="r" b="b"/>
            <a:pathLst>
              <a:path w="10236200">
                <a:moveTo>
                  <a:pt x="0" y="0"/>
                </a:moveTo>
                <a:lnTo>
                  <a:pt x="10236200" y="0"/>
                </a:lnTo>
              </a:path>
            </a:pathLst>
          </a:custGeom>
          <a:ln w="19050">
            <a:solidFill>
              <a:srgbClr val="535861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6939" y="411129"/>
            <a:ext cx="932751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475">
              <a:lnSpc>
                <a:spcPct val="100000"/>
              </a:lnSpc>
              <a:spcBef>
                <a:spcPts val="100"/>
              </a:spcBef>
            </a:pPr>
            <a:r>
              <a:rPr dirty="0"/>
              <a:t>T</a:t>
            </a:r>
            <a:r>
              <a:rPr lang="en-US" dirty="0"/>
              <a:t>OMCO</a:t>
            </a:r>
            <a:r>
              <a:rPr spc="-15" dirty="0"/>
              <a:t> </a:t>
            </a:r>
            <a:r>
              <a:rPr dirty="0"/>
              <a:t>Systems</a:t>
            </a:r>
            <a:r>
              <a:rPr spc="-10" dirty="0"/>
              <a:t> </a:t>
            </a:r>
            <a:r>
              <a:rPr dirty="0">
                <a:solidFill>
                  <a:srgbClr val="606264"/>
                </a:solidFill>
              </a:rPr>
              <a:t>|</a:t>
            </a:r>
            <a:r>
              <a:rPr spc="-5" dirty="0">
                <a:solidFill>
                  <a:srgbClr val="606264"/>
                </a:solidFill>
              </a:rPr>
              <a:t> </a:t>
            </a:r>
            <a:r>
              <a:rPr dirty="0">
                <a:solidFill>
                  <a:srgbClr val="606264"/>
                </a:solidFill>
              </a:rPr>
              <a:t>General</a:t>
            </a:r>
            <a:r>
              <a:rPr spc="-5" dirty="0">
                <a:solidFill>
                  <a:srgbClr val="606264"/>
                </a:solidFill>
              </a:rPr>
              <a:t> </a:t>
            </a:r>
            <a:r>
              <a:rPr spc="-10" dirty="0">
                <a:solidFill>
                  <a:srgbClr val="606264"/>
                </a:solidFill>
              </a:rPr>
              <a:t>Overview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710796" y="6329295"/>
            <a:ext cx="193040" cy="2127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entury Gothic"/>
                <a:cs typeface="Century Gothic"/>
              </a:rPr>
              <a:t>12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pic>
        <p:nvPicPr>
          <p:cNvPr id="10" name="Picture 9" descr="A diagram of a machine&#10;&#10;Description automatically generated">
            <a:extLst>
              <a:ext uri="{FF2B5EF4-FFF2-40B4-BE49-F238E27FC236}">
                <a16:creationId xmlns:a16="http://schemas.microsoft.com/office/drawing/2014/main" id="{5155411B-84F9-24CD-07C4-6DB559BBF6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55" y="973494"/>
            <a:ext cx="10866737" cy="61172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B6C525-6BF4-1190-38BF-FFCD6ABFB2F5}"/>
              </a:ext>
            </a:extLst>
          </p:cNvPr>
          <p:cNvSpPr/>
          <p:nvPr/>
        </p:nvSpPr>
        <p:spPr>
          <a:xfrm>
            <a:off x="4333009" y="6081238"/>
            <a:ext cx="4183811" cy="664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CD0EE-15B0-B1BE-AFFE-CB8B10620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is </a:t>
            </a:r>
            <a:r>
              <a:rPr lang="en-US" sz="6000" dirty="0">
                <a:solidFill>
                  <a:schemeClr val="bg1"/>
                </a:solidFill>
              </a:rPr>
              <a:t>CO</a:t>
            </a:r>
            <a:r>
              <a:rPr lang="en-US" sz="6000" baseline="-25000" dirty="0">
                <a:solidFill>
                  <a:schemeClr val="bg1"/>
                </a:solidFill>
              </a:rPr>
              <a:t>2</a:t>
            </a:r>
            <a: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  How is it made?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C0AEC79-E5DA-B01A-0668-D633D8E2F9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8559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0EF56-2C39-A3A0-B4A3-B6C72DB41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Adjusting pH | </a:t>
            </a:r>
            <a:r>
              <a:rPr lang="en-US" dirty="0">
                <a:solidFill>
                  <a:srgbClr val="545861"/>
                </a:solidFill>
              </a:rPr>
              <a:t>Why do we do it?</a:t>
            </a:r>
            <a:endParaRPr lang="en-US" dirty="0"/>
          </a:p>
        </p:txBody>
      </p:sp>
      <p:pic>
        <p:nvPicPr>
          <p:cNvPr id="7" name="Picture 6" descr="A isometric image of a factory&#10;&#10;Description automatically generated">
            <a:extLst>
              <a:ext uri="{FF2B5EF4-FFF2-40B4-BE49-F238E27FC236}">
                <a16:creationId xmlns:a16="http://schemas.microsoft.com/office/drawing/2014/main" id="{30D8D549-A7E1-CD33-8C93-E4EB5347C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582" y="1908137"/>
            <a:ext cx="5445767" cy="4615327"/>
          </a:xfrm>
          <a:prstGeom prst="rect">
            <a:avLst/>
          </a:prstGeom>
        </p:spPr>
      </p:pic>
      <p:graphicFrame>
        <p:nvGraphicFramePr>
          <p:cNvPr id="26" name="TextBox 6">
            <a:extLst>
              <a:ext uri="{FF2B5EF4-FFF2-40B4-BE49-F238E27FC236}">
                <a16:creationId xmlns:a16="http://schemas.microsoft.com/office/drawing/2014/main" id="{C1409CE3-9968-CC5A-881C-2BAC913DBE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9574161"/>
              </p:ext>
            </p:extLst>
          </p:nvPr>
        </p:nvGraphicFramePr>
        <p:xfrm>
          <a:off x="396240" y="1625599"/>
          <a:ext cx="7147560" cy="4263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0645126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57AF6-99E2-1BDA-6EA9-5E5145C58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chemeClr val="accent1"/>
                </a:solidFill>
              </a:rPr>
              <a:t>Carbon Dioxide pH Control Equipment</a:t>
            </a:r>
            <a:endParaRPr lang="en-US" dirty="0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DF6FCA1C-4EB9-EF00-CBD4-1C3C820828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2482677"/>
              </p:ext>
            </p:extLst>
          </p:nvPr>
        </p:nvGraphicFramePr>
        <p:xfrm>
          <a:off x="838200" y="1847128"/>
          <a:ext cx="3990968" cy="4272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160C230-435C-53C7-85CA-15F9211CB9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r="-5492" b="2"/>
          <a:stretch/>
        </p:blipFill>
        <p:spPr>
          <a:xfrm>
            <a:off x="5191127" y="1847129"/>
            <a:ext cx="7226381" cy="399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60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57AF6-99E2-1BDA-6EA9-5E5145C58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chemeClr val="accent1"/>
                </a:solidFill>
              </a:rPr>
              <a:t>CO</a:t>
            </a:r>
            <a:r>
              <a:rPr lang="en-US" altLang="en-US" sz="2000" dirty="0">
                <a:solidFill>
                  <a:schemeClr val="accent1"/>
                </a:solidFill>
              </a:rPr>
              <a:t>2</a:t>
            </a:r>
            <a:r>
              <a:rPr lang="en-US" altLang="en-US" sz="3600" dirty="0">
                <a:solidFill>
                  <a:schemeClr val="accent1"/>
                </a:solidFill>
              </a:rPr>
              <a:t> Bulk Storage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03D2C25-F36E-0D5A-37F6-B39669151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2" y="1909854"/>
            <a:ext cx="3018553" cy="312383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1800">
                <a:solidFill>
                  <a:schemeClr val="accent1"/>
                </a:solidFill>
                <a:latin typeface="Century Gothic" panose="020B0502020202020204" pitchFamily="34" charset="0"/>
              </a:rPr>
              <a:t>E/WTC-Style Series</a:t>
            </a:r>
          </a:p>
          <a:p>
            <a:pPr lvl="1" eaLnBrk="1" hangingPunct="1"/>
            <a:r>
              <a:rPr lang="en-US" altLang="en-US" sz="1800">
                <a:solidFill>
                  <a:schemeClr val="accent1"/>
                </a:solidFill>
                <a:latin typeface="Century Gothic" panose="020B0502020202020204" pitchFamily="34" charset="0"/>
              </a:rPr>
              <a:t>3.75 Tons – 120 Tons Capacity</a:t>
            </a:r>
          </a:p>
          <a:p>
            <a:pPr eaLnBrk="1" hangingPunct="1"/>
            <a:r>
              <a:rPr lang="en-US" altLang="en-US" sz="1800">
                <a:solidFill>
                  <a:schemeClr val="accent1"/>
                </a:solidFill>
                <a:latin typeface="Century Gothic" panose="020B0502020202020204" pitchFamily="34" charset="0"/>
              </a:rPr>
              <a:t>C-Style Series</a:t>
            </a:r>
          </a:p>
          <a:p>
            <a:pPr lvl="1" eaLnBrk="1" hangingPunct="1"/>
            <a:r>
              <a:rPr lang="en-US" altLang="en-US" sz="1800">
                <a:solidFill>
                  <a:schemeClr val="accent1"/>
                </a:solidFill>
                <a:latin typeface="Century Gothic" panose="020B0502020202020204" pitchFamily="34" charset="0"/>
              </a:rPr>
              <a:t>3.75 Tons – 60 Tons Capacity</a:t>
            </a:r>
          </a:p>
          <a:p>
            <a:pPr eaLnBrk="1" hangingPunct="1"/>
            <a:r>
              <a:rPr lang="en-US" altLang="en-US" sz="1800">
                <a:solidFill>
                  <a:schemeClr val="accent1"/>
                </a:solidFill>
                <a:latin typeface="Century Gothic" panose="020B0502020202020204" pitchFamily="34" charset="0"/>
              </a:rPr>
              <a:t>V-Style Series</a:t>
            </a:r>
          </a:p>
          <a:p>
            <a:pPr lvl="1" eaLnBrk="1" hangingPunct="1"/>
            <a:r>
              <a:rPr lang="en-US" altLang="en-US" sz="1800">
                <a:solidFill>
                  <a:schemeClr val="accent1"/>
                </a:solidFill>
                <a:latin typeface="Century Gothic" panose="020B0502020202020204" pitchFamily="34" charset="0"/>
              </a:rPr>
              <a:t>6 Tons – 100 Tons Capacity</a:t>
            </a:r>
          </a:p>
          <a:p>
            <a:endParaRPr lang="en-US" sz="2000"/>
          </a:p>
        </p:txBody>
      </p:sp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BD23F2B5-F801-E93B-D2D5-46F118CD3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86" y="1148427"/>
            <a:ext cx="4794385" cy="5254120"/>
          </a:xfrm>
          <a:prstGeom prst="rect">
            <a:avLst/>
          </a:prstGeom>
        </p:spPr>
      </p:pic>
      <p:pic>
        <p:nvPicPr>
          <p:cNvPr id="12" name="Picture 11" descr="A white cylindrical object with blue text&#10;&#10;Description automatically generated">
            <a:extLst>
              <a:ext uri="{FF2B5EF4-FFF2-40B4-BE49-F238E27FC236}">
                <a16:creationId xmlns:a16="http://schemas.microsoft.com/office/drawing/2014/main" id="{93E8AF6A-8636-DD76-759D-BB77F5D94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85" y="3429000"/>
            <a:ext cx="3866322" cy="3866322"/>
          </a:xfrm>
          <a:prstGeom prst="rect">
            <a:avLst/>
          </a:prstGeom>
        </p:spPr>
      </p:pic>
      <p:pic>
        <p:nvPicPr>
          <p:cNvPr id="14" name="Picture 13" descr="A white container with blue text&#10;&#10;Description automatically generated">
            <a:extLst>
              <a:ext uri="{FF2B5EF4-FFF2-40B4-BE49-F238E27FC236}">
                <a16:creationId xmlns:a16="http://schemas.microsoft.com/office/drawing/2014/main" id="{02D04412-FA62-00EB-F697-B2EC318FA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187" y="1318596"/>
            <a:ext cx="3355536" cy="335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03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16365"/>
      </a:accent1>
      <a:accent2>
        <a:srgbClr val="0093D0"/>
      </a:accent2>
      <a:accent3>
        <a:srgbClr val="616365"/>
      </a:accent3>
      <a:accent4>
        <a:srgbClr val="0093D0"/>
      </a:accent4>
      <a:accent5>
        <a:srgbClr val="616365"/>
      </a:accent5>
      <a:accent6>
        <a:srgbClr val="0093D0"/>
      </a:accent6>
      <a:hlink>
        <a:srgbClr val="616365"/>
      </a:hlink>
      <a:folHlink>
        <a:srgbClr val="0093D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16365"/>
      </a:accent1>
      <a:accent2>
        <a:srgbClr val="0093D0"/>
      </a:accent2>
      <a:accent3>
        <a:srgbClr val="616365"/>
      </a:accent3>
      <a:accent4>
        <a:srgbClr val="0093D0"/>
      </a:accent4>
      <a:accent5>
        <a:srgbClr val="616365"/>
      </a:accent5>
      <a:accent6>
        <a:srgbClr val="0093D0"/>
      </a:accent6>
      <a:hlink>
        <a:srgbClr val="616365"/>
      </a:hlink>
      <a:folHlink>
        <a:srgbClr val="0093D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2D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37A26BC18864D8F33AF8BE9E1AF50" ma:contentTypeVersion="7" ma:contentTypeDescription="Create a new document." ma:contentTypeScope="" ma:versionID="3200f46caf04988f88a99c8322d2f5ad">
  <xsd:schema xmlns:xsd="http://www.w3.org/2001/XMLSchema" xmlns:xs="http://www.w3.org/2001/XMLSchema" xmlns:p="http://schemas.microsoft.com/office/2006/metadata/properties" xmlns:ns2="344f9d90-0d1f-4260-b5fd-0d1a526360d0" xmlns:ns3="7784007c-95f6-4982-a3fd-8bc409baec7b" targetNamespace="http://schemas.microsoft.com/office/2006/metadata/properties" ma:root="true" ma:fieldsID="e98b6c76f64a386194e51bc5f1a978a1" ns2:_="" ns3:_="">
    <xsd:import namespace="344f9d90-0d1f-4260-b5fd-0d1a526360d0"/>
    <xsd:import namespace="7784007c-95f6-4982-a3fd-8bc409baec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4f9d90-0d1f-4260-b5fd-0d1a526360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84007c-95f6-4982-a3fd-8bc409baec7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695CF1-268D-4853-8F17-97311D262FAA}">
  <ds:schemaRefs>
    <ds:schemaRef ds:uri="http://schemas.openxmlformats.org/package/2006/metadata/core-properties"/>
    <ds:schemaRef ds:uri="http://schemas.microsoft.com/office/2006/metadata/properties"/>
    <ds:schemaRef ds:uri="7784007c-95f6-4982-a3fd-8bc409baec7b"/>
    <ds:schemaRef ds:uri="http://purl.org/dc/dcmitype/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344f9d90-0d1f-4260-b5fd-0d1a526360d0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38E709F-DD10-4ADD-84C6-DECF4814A289}">
  <ds:schemaRefs>
    <ds:schemaRef ds:uri="344f9d90-0d1f-4260-b5fd-0d1a526360d0"/>
    <ds:schemaRef ds:uri="7784007c-95f6-4982-a3fd-8bc409baec7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B794F6E-05FD-442D-9149-A720CF239ED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20605</TotalTime>
  <Words>1298</Words>
  <Application>Microsoft Office PowerPoint</Application>
  <PresentationFormat>Widescreen</PresentationFormat>
  <Paragraphs>211</Paragraphs>
  <Slides>24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Century Gothic</vt:lpstr>
      <vt:lpstr>Symbol</vt:lpstr>
      <vt:lpstr>Office Theme</vt:lpstr>
      <vt:lpstr>1_Office Theme</vt:lpstr>
      <vt:lpstr>2_Office Theme</vt:lpstr>
      <vt:lpstr>Drawing</vt:lpstr>
      <vt:lpstr>CO2 Methods of Injection  </vt:lpstr>
      <vt:lpstr>TOMCO Systems | General Overview</vt:lpstr>
      <vt:lpstr>Air Water Inc. | About</vt:lpstr>
      <vt:lpstr>PowerPoint Presentation</vt:lpstr>
      <vt:lpstr>TOMCO Systems | General Overview</vt:lpstr>
      <vt:lpstr>What is CO2?  How is it made?</vt:lpstr>
      <vt:lpstr>Adjusting pH | Why do we do it?</vt:lpstr>
      <vt:lpstr>Carbon Dioxide pH Control Equipment</vt:lpstr>
      <vt:lpstr>CO2 Bulk Storage</vt:lpstr>
      <vt:lpstr>General Tank Layout</vt:lpstr>
      <vt:lpstr>Products | CO2 Vaporizers</vt:lpstr>
      <vt:lpstr>Products | CO2 Vapor Heaters</vt:lpstr>
      <vt:lpstr>Products | CO2 Feed Equipment</vt:lpstr>
      <vt:lpstr>Products | CO2 Gas Injection </vt:lpstr>
      <vt:lpstr>Products | Carbonic Acid Injection (PSF) </vt:lpstr>
      <vt:lpstr>Products | CO2 Diffusers</vt:lpstr>
      <vt:lpstr>Products | Carbonic Acid Diffusers</vt:lpstr>
      <vt:lpstr>Typical Flow Schematic </vt:lpstr>
      <vt:lpstr>Why does TOMCO2 Use a 1:1 Ratio of Carrier Water to CO2? </vt:lpstr>
      <vt:lpstr>Areas to Use CO2</vt:lpstr>
      <vt:lpstr>Other Areas</vt:lpstr>
      <vt:lpstr>Other pH Control Methods</vt:lpstr>
      <vt:lpstr>Manufacturer’s Qualifications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CO2 Injection Methods and Equipment for pH Control</dc:title>
  <dc:creator>Lillian Burke</dc:creator>
  <cp:lastModifiedBy>Camila Cando</cp:lastModifiedBy>
  <cp:revision>22</cp:revision>
  <cp:lastPrinted>2022-10-25T20:07:54Z</cp:lastPrinted>
  <dcterms:created xsi:type="dcterms:W3CDTF">2022-07-18T19:10:23Z</dcterms:created>
  <dcterms:modified xsi:type="dcterms:W3CDTF">2024-12-05T15:42:15Z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0x0101003D537A26BC18864D8F33AF8BE9E1AF50</vt:lpwstr>
  </property>
</Properties>
</file>